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333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=""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=""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=""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=""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0" d="100"/>
          <a:sy n="50" d="100"/>
        </p:scale>
        <p:origin x="-77" y="-5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3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75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ursera.org/professional-certificates/ibm-data-science?#instructors" TargetMode="External"/><Relationship Id="rId4" Type="http://schemas.openxmlformats.org/officeDocument/2006/relationships/hyperlink" Target="https://github.com/VISHAL-038/dataScience_finalProject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jpg"/><Relationship Id="rId9" Type="http://schemas.openxmlformats.org/officeDocument/2006/relationships/image" Target="../media/image31.png"/><Relationship Id="rId1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Vishal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25/04/2024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20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US"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20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0</a:t>
            </a: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IN" sz="2000" u="heavy" spc="-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url: </a:t>
            </a:r>
            <a:endParaRPr lang="en-IN" sz="2000" u="heavy" spc="-5" dirty="0" smtClean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latin typeface="Carlito"/>
                <a:cs typeface="Carlito"/>
              </a:rPr>
              <a:t>https://github.com/VISHAL-038/dataScience_finalProject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4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4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15" dirty="0" err="1">
                <a:solidFill>
                  <a:srgbClr val="404040"/>
                </a:solidFill>
                <a:latin typeface="Carlito"/>
                <a:cs typeface="Carlito"/>
              </a:rPr>
              <a:t>vs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24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lang="en-US" sz="2400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endParaRPr lang="en-US" sz="2400" u="heavy" spc="-5" dirty="0" smtClean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 marR="7620">
              <a:lnSpc>
                <a:spcPct val="150100"/>
              </a:lnSpc>
              <a:spcBef>
                <a:spcPts val="300"/>
              </a:spcBef>
            </a:pPr>
            <a:r>
              <a:rPr lang="en-IN" u="heavy" spc="-10" dirty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https://github.com/VISHAL-038/dataScience_finalProject</a:t>
            </a:r>
            <a:endParaRPr lang="en-US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4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US" sz="24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 smtClean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IN" sz="2400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endParaRPr lang="en-IN" sz="2400" u="heavy" spc="-5" dirty="0" smtClean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 marR="7620">
              <a:lnSpc>
                <a:spcPct val="150100"/>
              </a:lnSpc>
              <a:spcBef>
                <a:spcPts val="300"/>
              </a:spcBef>
            </a:pPr>
            <a:r>
              <a:rPr lang="en-IN" sz="2400" u="heavy" spc="-10" dirty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https://github.com/VISHAL-038/dataScience_finalProject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US" sz="24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</a:t>
            </a:r>
            <a:r>
              <a:rPr lang="en-US" sz="2400" spc="-5" dirty="0" smtClean="0">
                <a:solidFill>
                  <a:srgbClr val="404040"/>
                </a:solidFill>
                <a:latin typeface="Carlito"/>
                <a:cs typeface="Carlito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en-IN" sz="2400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IN" sz="24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IN" sz="2400" dirty="0">
              <a:latin typeface="Carlito"/>
              <a:cs typeface="Carlito"/>
            </a:endParaRPr>
          </a:p>
          <a:p>
            <a:pPr marL="12700" marR="7620">
              <a:lnSpc>
                <a:spcPct val="150100"/>
              </a:lnSpc>
              <a:spcBef>
                <a:spcPts val="300"/>
              </a:spcBef>
            </a:pPr>
            <a:r>
              <a:rPr lang="en-IN" sz="2400" u="heavy" spc="-10" dirty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https://github.com/VISHAL-038/dataScience_finalProject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US" sz="24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n-US" sz="2400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24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</a:t>
            </a:r>
            <a:r>
              <a:rPr lang="en-US" sz="2400" u="heavy" spc="-5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n-IN" sz="2400" u="heavy" spc="-10" dirty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https://github.com/VISHAL-038/dataScience_finalProject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endParaRPr lang="en-US" sz="2400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7961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URL</a:t>
            </a:r>
          </a:p>
          <a:p>
            <a:r>
              <a:rPr lang="en-IN" u="heavy" dirty="0">
                <a:solidFill>
                  <a:schemeClr val="accent1"/>
                </a:solidFill>
              </a:rPr>
              <a:t>https://github.com/VISHAL-038/dataScience_finalProject</a:t>
            </a:r>
            <a:endParaRPr lang="en-IN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object 5"/>
          <p:cNvGrpSpPr/>
          <p:nvPr/>
        </p:nvGrpSpPr>
        <p:grpSpPr>
          <a:xfrm>
            <a:off x="3822191" y="1933955"/>
            <a:ext cx="1938655" cy="1728470"/>
            <a:chOff x="3822191" y="1933955"/>
            <a:chExt cx="1938655" cy="1728470"/>
          </a:xfrm>
        </p:grpSpPr>
        <p:sp>
          <p:nvSpPr>
            <p:cNvPr id="7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/>
          <p:cNvSpPr txBox="1"/>
          <p:nvPr/>
        </p:nvSpPr>
        <p:spPr>
          <a:xfrm>
            <a:off x="3998721" y="2219960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917950" y="2456180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" name="object 11"/>
          <p:cNvGrpSpPr/>
          <p:nvPr/>
        </p:nvGrpSpPr>
        <p:grpSpPr>
          <a:xfrm>
            <a:off x="3822191" y="3375659"/>
            <a:ext cx="1938655" cy="1729739"/>
            <a:chOff x="3822191" y="3375659"/>
            <a:chExt cx="1938655" cy="1729739"/>
          </a:xfrm>
        </p:grpSpPr>
        <p:sp>
          <p:nvSpPr>
            <p:cNvPr id="13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/>
          <p:cNvSpPr txBox="1"/>
          <p:nvPr/>
        </p:nvSpPr>
        <p:spPr>
          <a:xfrm>
            <a:off x="4010914" y="3544315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4145026" y="3780282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4097782" y="4018026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9" name="object 18"/>
          <p:cNvGrpSpPr/>
          <p:nvPr/>
        </p:nvGrpSpPr>
        <p:grpSpPr>
          <a:xfrm>
            <a:off x="3822191" y="4818888"/>
            <a:ext cx="2950845" cy="1169035"/>
            <a:chOff x="3822191" y="4818888"/>
            <a:chExt cx="2950845" cy="1169035"/>
          </a:xfrm>
        </p:grpSpPr>
        <p:sp>
          <p:nvSpPr>
            <p:cNvPr id="20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/>
          <p:cNvSpPr txBox="1"/>
          <p:nvPr/>
        </p:nvSpPr>
        <p:spPr>
          <a:xfrm>
            <a:off x="4103878" y="5104841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4583938" y="5341747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5" name="object 24"/>
          <p:cNvGrpSpPr/>
          <p:nvPr/>
        </p:nvGrpSpPr>
        <p:grpSpPr>
          <a:xfrm>
            <a:off x="6380988" y="3672840"/>
            <a:ext cx="1938655" cy="2315210"/>
            <a:chOff x="6380988" y="3672840"/>
            <a:chExt cx="1938655" cy="2315210"/>
          </a:xfrm>
        </p:grpSpPr>
        <p:sp>
          <p:nvSpPr>
            <p:cNvPr id="26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/>
          <p:cNvSpPr txBox="1"/>
          <p:nvPr/>
        </p:nvSpPr>
        <p:spPr>
          <a:xfrm>
            <a:off x="6735826" y="4986909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6485890" y="5217033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1" name="object 30"/>
          <p:cNvGrpSpPr/>
          <p:nvPr/>
        </p:nvGrpSpPr>
        <p:grpSpPr>
          <a:xfrm>
            <a:off x="6380988" y="2229611"/>
            <a:ext cx="1938655" cy="2316480"/>
            <a:chOff x="6380988" y="2229611"/>
            <a:chExt cx="1938655" cy="2316480"/>
          </a:xfrm>
        </p:grpSpPr>
        <p:sp>
          <p:nvSpPr>
            <p:cNvPr id="32" name="object 31"/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4"/>
          <p:cNvSpPr txBox="1"/>
          <p:nvPr/>
        </p:nvSpPr>
        <p:spPr>
          <a:xfrm>
            <a:off x="6546595" y="3425444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6602983" y="3661028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6"/>
          <p:cNvSpPr txBox="1"/>
          <p:nvPr/>
        </p:nvSpPr>
        <p:spPr>
          <a:xfrm>
            <a:off x="6535928" y="3899408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8" name="object 37"/>
          <p:cNvSpPr txBox="1"/>
          <p:nvPr/>
        </p:nvSpPr>
        <p:spPr>
          <a:xfrm>
            <a:off x="6795261" y="4135627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9" name="object 38"/>
          <p:cNvGrpSpPr/>
          <p:nvPr/>
        </p:nvGrpSpPr>
        <p:grpSpPr>
          <a:xfrm>
            <a:off x="6380988" y="1933955"/>
            <a:ext cx="2950845" cy="1169035"/>
            <a:chOff x="6380988" y="1933955"/>
            <a:chExt cx="2950845" cy="1169035"/>
          </a:xfrm>
        </p:grpSpPr>
        <p:sp>
          <p:nvSpPr>
            <p:cNvPr id="40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2"/>
          <p:cNvSpPr txBox="1"/>
          <p:nvPr/>
        </p:nvSpPr>
        <p:spPr>
          <a:xfrm>
            <a:off x="6613906" y="221996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4" name="object 43"/>
          <p:cNvSpPr txBox="1"/>
          <p:nvPr/>
        </p:nvSpPr>
        <p:spPr>
          <a:xfrm>
            <a:off x="6805930" y="2456180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5" name="object 44"/>
          <p:cNvGrpSpPr/>
          <p:nvPr/>
        </p:nvGrpSpPr>
        <p:grpSpPr>
          <a:xfrm>
            <a:off x="8938259" y="1933955"/>
            <a:ext cx="1938655" cy="1728470"/>
            <a:chOff x="8938259" y="1933955"/>
            <a:chExt cx="1938655" cy="1728470"/>
          </a:xfrm>
        </p:grpSpPr>
        <p:sp>
          <p:nvSpPr>
            <p:cNvPr id="46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8"/>
          <p:cNvSpPr txBox="1"/>
          <p:nvPr/>
        </p:nvSpPr>
        <p:spPr>
          <a:xfrm>
            <a:off x="9140697" y="221996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9299193" y="2456180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1" name="object 50"/>
          <p:cNvGrpSpPr/>
          <p:nvPr/>
        </p:nvGrpSpPr>
        <p:grpSpPr>
          <a:xfrm>
            <a:off x="8938259" y="3375659"/>
            <a:ext cx="1938655" cy="1170305"/>
            <a:chOff x="8938259" y="3375659"/>
            <a:chExt cx="1938655" cy="1170305"/>
          </a:xfrm>
        </p:grpSpPr>
        <p:sp>
          <p:nvSpPr>
            <p:cNvPr id="52" name="object 51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3"/>
          <p:cNvSpPr txBox="1"/>
          <p:nvPr/>
        </p:nvSpPr>
        <p:spPr>
          <a:xfrm>
            <a:off x="9055354" y="3656457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19" y="1735136"/>
            <a:ext cx="5963918" cy="33547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66800" y="5503881"/>
            <a:ext cx="9509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Carlito"/>
                <a:cs typeface="Carlito"/>
              </a:rPr>
              <a:t>This is </a:t>
            </a:r>
            <a:r>
              <a:rPr lang="en-US" dirty="0">
                <a:latin typeface="Carlito"/>
                <a:cs typeface="Carlito"/>
              </a:rPr>
              <a:t>a </a:t>
            </a:r>
            <a:r>
              <a:rPr lang="en-US" spc="-20" dirty="0">
                <a:latin typeface="Carlito"/>
                <a:cs typeface="Carlito"/>
              </a:rPr>
              <a:t>preview </a:t>
            </a:r>
            <a:r>
              <a:rPr lang="en-US" spc="-5" dirty="0">
                <a:latin typeface="Carlito"/>
                <a:cs typeface="Carlito"/>
              </a:rPr>
              <a:t>of </a:t>
            </a:r>
            <a:r>
              <a:rPr lang="en-US" dirty="0">
                <a:latin typeface="Carlito"/>
                <a:cs typeface="Carlito"/>
              </a:rPr>
              <a:t>the </a:t>
            </a:r>
            <a:r>
              <a:rPr lang="en-US" spc="-15" dirty="0" err="1">
                <a:latin typeface="Carlito"/>
                <a:cs typeface="Carlito"/>
              </a:rPr>
              <a:t>Plotly</a:t>
            </a:r>
            <a:r>
              <a:rPr lang="en-US" spc="-15" dirty="0">
                <a:latin typeface="Carlito"/>
                <a:cs typeface="Carlito"/>
              </a:rPr>
              <a:t> dashboard. </a:t>
            </a:r>
            <a:r>
              <a:rPr lang="en-US" spc="-5" dirty="0">
                <a:latin typeface="Carlito"/>
                <a:cs typeface="Carlito"/>
              </a:rPr>
              <a:t>The </a:t>
            </a:r>
            <a:r>
              <a:rPr lang="en-US" spc="-20" dirty="0">
                <a:latin typeface="Carlito"/>
                <a:cs typeface="Carlito"/>
              </a:rPr>
              <a:t>following </a:t>
            </a:r>
            <a:r>
              <a:rPr lang="en-US" spc="-5" dirty="0">
                <a:latin typeface="Carlito"/>
                <a:cs typeface="Carlito"/>
              </a:rPr>
              <a:t>sides will show </a:t>
            </a:r>
            <a:r>
              <a:rPr lang="en-US" dirty="0">
                <a:latin typeface="Carlito"/>
                <a:cs typeface="Carlito"/>
              </a:rPr>
              <a:t>the </a:t>
            </a:r>
            <a:r>
              <a:rPr lang="en-US" spc="-15" dirty="0">
                <a:latin typeface="Carlito"/>
                <a:cs typeface="Carlito"/>
              </a:rPr>
              <a:t>results </a:t>
            </a:r>
            <a:r>
              <a:rPr lang="en-US" spc="-5" dirty="0">
                <a:latin typeface="Carlito"/>
                <a:cs typeface="Carlito"/>
              </a:rPr>
              <a:t>of </a:t>
            </a:r>
            <a:r>
              <a:rPr lang="en-US" spc="-20" dirty="0">
                <a:latin typeface="Carlito"/>
                <a:cs typeface="Carlito"/>
              </a:rPr>
              <a:t>EDA </a:t>
            </a:r>
            <a:r>
              <a:rPr lang="en-US" spc="-5" dirty="0">
                <a:latin typeface="Carlito"/>
                <a:cs typeface="Carlito"/>
              </a:rPr>
              <a:t>with  </a:t>
            </a:r>
            <a:r>
              <a:rPr lang="en-US" spc="-20" dirty="0">
                <a:latin typeface="Carlito"/>
                <a:cs typeface="Carlito"/>
              </a:rPr>
              <a:t>visualization, EDA </a:t>
            </a:r>
            <a:r>
              <a:rPr lang="en-US" spc="-5" dirty="0">
                <a:latin typeface="Carlito"/>
                <a:cs typeface="Carlito"/>
              </a:rPr>
              <a:t>with </a:t>
            </a:r>
            <a:r>
              <a:rPr lang="en-US" dirty="0">
                <a:latin typeface="Carlito"/>
                <a:cs typeface="Carlito"/>
              </a:rPr>
              <a:t>SQL, </a:t>
            </a:r>
            <a:r>
              <a:rPr lang="en-US" spc="-25" dirty="0">
                <a:latin typeface="Carlito"/>
                <a:cs typeface="Carlito"/>
              </a:rPr>
              <a:t>Interactive </a:t>
            </a:r>
            <a:r>
              <a:rPr lang="en-US" dirty="0">
                <a:latin typeface="Carlito"/>
                <a:cs typeface="Carlito"/>
              </a:rPr>
              <a:t>Map </a:t>
            </a:r>
            <a:r>
              <a:rPr lang="en-US" spc="-5" dirty="0">
                <a:latin typeface="Carlito"/>
                <a:cs typeface="Carlito"/>
              </a:rPr>
              <a:t>with </a:t>
            </a:r>
            <a:r>
              <a:rPr lang="en-US" spc="-20" dirty="0">
                <a:latin typeface="Carlito"/>
                <a:cs typeface="Carlito"/>
              </a:rPr>
              <a:t>Folium, </a:t>
            </a:r>
            <a:r>
              <a:rPr lang="en-US" dirty="0">
                <a:latin typeface="Carlito"/>
                <a:cs typeface="Carlito"/>
              </a:rPr>
              <a:t>and </a:t>
            </a:r>
            <a:r>
              <a:rPr lang="en-US" spc="-10" dirty="0">
                <a:latin typeface="Carlito"/>
                <a:cs typeface="Carlito"/>
              </a:rPr>
              <a:t>finally </a:t>
            </a:r>
            <a:r>
              <a:rPr lang="en-US" dirty="0">
                <a:latin typeface="Carlito"/>
                <a:cs typeface="Carlito"/>
              </a:rPr>
              <a:t>the </a:t>
            </a:r>
            <a:r>
              <a:rPr lang="en-US" spc="-15" dirty="0">
                <a:latin typeface="Carlito"/>
                <a:cs typeface="Carlito"/>
              </a:rPr>
              <a:t>results </a:t>
            </a:r>
            <a:r>
              <a:rPr lang="en-US" spc="-5" dirty="0">
                <a:latin typeface="Carlito"/>
                <a:cs typeface="Carlito"/>
              </a:rPr>
              <a:t>of our </a:t>
            </a:r>
            <a:r>
              <a:rPr lang="en-US" dirty="0">
                <a:latin typeface="Carlito"/>
                <a:cs typeface="Carlito"/>
              </a:rPr>
              <a:t>model </a:t>
            </a:r>
            <a:r>
              <a:rPr lang="en-US" spc="-5" dirty="0">
                <a:latin typeface="Carlito"/>
                <a:cs typeface="Carlito"/>
              </a:rPr>
              <a:t>with  </a:t>
            </a:r>
            <a:r>
              <a:rPr lang="en-US" dirty="0">
                <a:latin typeface="Carlito"/>
                <a:cs typeface="Carlito"/>
              </a:rPr>
              <a:t>about 83%</a:t>
            </a:r>
            <a:r>
              <a:rPr lang="en-US" spc="-5" dirty="0">
                <a:latin typeface="Carlito"/>
                <a:cs typeface="Carlito"/>
              </a:rPr>
              <a:t> </a:t>
            </a:r>
            <a:r>
              <a:rPr lang="en-US" spc="-45" dirty="0">
                <a:latin typeface="Carlito"/>
                <a:cs typeface="Carlito"/>
              </a:rPr>
              <a:t>accuracy.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39623" y="1632204"/>
            <a:ext cx="12100560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770010" y="4052239"/>
            <a:ext cx="7139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20" dirty="0">
                <a:latin typeface="Carlito"/>
                <a:cs typeface="Carlito"/>
              </a:rPr>
              <a:t>Green indicates successful </a:t>
            </a:r>
            <a:r>
              <a:rPr lang="en-US" spc="-10" dirty="0">
                <a:latin typeface="Carlito"/>
                <a:cs typeface="Carlito"/>
              </a:rPr>
              <a:t>launch; </a:t>
            </a:r>
            <a:r>
              <a:rPr lang="en-US" spc="-15" dirty="0">
                <a:latin typeface="Carlito"/>
                <a:cs typeface="Carlito"/>
              </a:rPr>
              <a:t>Purple </a:t>
            </a:r>
            <a:r>
              <a:rPr lang="en-US" spc="-20" dirty="0">
                <a:latin typeface="Carlito"/>
                <a:cs typeface="Carlito"/>
              </a:rPr>
              <a:t>indicates unsuccessful</a:t>
            </a:r>
            <a:r>
              <a:rPr lang="en-US" spc="180" dirty="0">
                <a:latin typeface="Carlito"/>
                <a:cs typeface="Carlito"/>
              </a:rPr>
              <a:t> </a:t>
            </a:r>
            <a:r>
              <a:rPr lang="en-US" spc="-10" dirty="0">
                <a:latin typeface="Carlito"/>
                <a:cs typeface="Carlito"/>
              </a:rPr>
              <a:t>launch.</a:t>
            </a:r>
            <a:endParaRPr lang="en-US" dirty="0">
              <a:latin typeface="Carlito"/>
              <a:cs typeface="Carli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13558" y="4994255"/>
            <a:ext cx="6720841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pc="-20" dirty="0">
                <a:latin typeface="Carlito"/>
                <a:cs typeface="Carlito"/>
              </a:rPr>
              <a:t>Graphic </a:t>
            </a:r>
            <a:r>
              <a:rPr lang="en-US" spc="-10" dirty="0">
                <a:latin typeface="Carlito"/>
                <a:cs typeface="Carlito"/>
              </a:rPr>
              <a:t>suggests </a:t>
            </a:r>
            <a:r>
              <a:rPr lang="en-US" spc="-5" dirty="0">
                <a:latin typeface="Carlito"/>
                <a:cs typeface="Carlito"/>
              </a:rPr>
              <a:t>an </a:t>
            </a:r>
            <a:r>
              <a:rPr lang="en-US" spc="-20" dirty="0">
                <a:latin typeface="Carlito"/>
                <a:cs typeface="Carlito"/>
              </a:rPr>
              <a:t>increase </a:t>
            </a:r>
            <a:r>
              <a:rPr lang="en-US" dirty="0">
                <a:latin typeface="Carlito"/>
                <a:cs typeface="Carlito"/>
              </a:rPr>
              <a:t>in </a:t>
            </a:r>
            <a:r>
              <a:rPr lang="en-US" spc="-15" dirty="0">
                <a:latin typeface="Carlito"/>
                <a:cs typeface="Carlito"/>
              </a:rPr>
              <a:t>success </a:t>
            </a:r>
            <a:r>
              <a:rPr lang="en-US" spc="-40" dirty="0">
                <a:latin typeface="Carlito"/>
                <a:cs typeface="Carlito"/>
              </a:rPr>
              <a:t>rate </a:t>
            </a:r>
            <a:r>
              <a:rPr lang="en-US" spc="-20" dirty="0">
                <a:latin typeface="Carlito"/>
                <a:cs typeface="Carlito"/>
              </a:rPr>
              <a:t>over </a:t>
            </a:r>
            <a:r>
              <a:rPr lang="en-US" spc="-5" dirty="0">
                <a:latin typeface="Carlito"/>
                <a:cs typeface="Carlito"/>
              </a:rPr>
              <a:t>time </a:t>
            </a:r>
            <a:r>
              <a:rPr lang="en-US" spc="-20" dirty="0">
                <a:latin typeface="Carlito"/>
                <a:cs typeface="Carlito"/>
              </a:rPr>
              <a:t>(indicated </a:t>
            </a:r>
            <a:r>
              <a:rPr lang="en-US" dirty="0">
                <a:latin typeface="Carlito"/>
                <a:cs typeface="Carlito"/>
              </a:rPr>
              <a:t>in </a:t>
            </a:r>
            <a:r>
              <a:rPr lang="en-US" spc="-10" dirty="0">
                <a:latin typeface="Carlito"/>
                <a:cs typeface="Carlito"/>
              </a:rPr>
              <a:t>Flight </a:t>
            </a:r>
            <a:r>
              <a:rPr lang="en-US" spc="-5" dirty="0">
                <a:latin typeface="Carlito"/>
                <a:cs typeface="Carlito"/>
              </a:rPr>
              <a:t>Number).  </a:t>
            </a:r>
            <a:r>
              <a:rPr lang="en-US" spc="-25" dirty="0">
                <a:latin typeface="Carlito"/>
                <a:cs typeface="Carlito"/>
              </a:rPr>
              <a:t>Likely </a:t>
            </a:r>
            <a:r>
              <a:rPr lang="en-US" spc="-5" dirty="0">
                <a:latin typeface="Carlito"/>
                <a:cs typeface="Carlito"/>
              </a:rPr>
              <a:t>a big </a:t>
            </a:r>
            <a:r>
              <a:rPr lang="en-US" spc="-25" dirty="0">
                <a:latin typeface="Carlito"/>
                <a:cs typeface="Carlito"/>
              </a:rPr>
              <a:t>breakthrough </a:t>
            </a:r>
            <a:r>
              <a:rPr lang="en-US" spc="-20" dirty="0">
                <a:latin typeface="Carlito"/>
                <a:cs typeface="Carlito"/>
              </a:rPr>
              <a:t>around </a:t>
            </a:r>
            <a:r>
              <a:rPr lang="en-US" spc="-10" dirty="0">
                <a:latin typeface="Carlito"/>
                <a:cs typeface="Carlito"/>
              </a:rPr>
              <a:t>flight </a:t>
            </a:r>
            <a:r>
              <a:rPr lang="en-US" spc="-15" dirty="0">
                <a:latin typeface="Carlito"/>
                <a:cs typeface="Carlito"/>
              </a:rPr>
              <a:t>20 </a:t>
            </a:r>
            <a:r>
              <a:rPr lang="en-US" spc="-5" dirty="0">
                <a:latin typeface="Carlito"/>
                <a:cs typeface="Carlito"/>
              </a:rPr>
              <a:t>which </a:t>
            </a:r>
            <a:r>
              <a:rPr lang="en-US" spc="-15" dirty="0">
                <a:latin typeface="Carlito"/>
                <a:cs typeface="Carlito"/>
              </a:rPr>
              <a:t>significantly </a:t>
            </a:r>
            <a:r>
              <a:rPr lang="en-US" spc="-20" dirty="0">
                <a:latin typeface="Carlito"/>
                <a:cs typeface="Carlito"/>
              </a:rPr>
              <a:t>increased </a:t>
            </a:r>
            <a:r>
              <a:rPr lang="en-US" spc="-15" dirty="0">
                <a:latin typeface="Carlito"/>
                <a:cs typeface="Carlito"/>
              </a:rPr>
              <a:t>success </a:t>
            </a:r>
            <a:r>
              <a:rPr lang="en-US" spc="-25" dirty="0">
                <a:latin typeface="Carlito"/>
                <a:cs typeface="Carlito"/>
              </a:rPr>
              <a:t>rate.  </a:t>
            </a:r>
            <a:r>
              <a:rPr lang="en-US" spc="-20" dirty="0">
                <a:latin typeface="Carlito"/>
                <a:cs typeface="Carlito"/>
              </a:rPr>
              <a:t>CCAFS appears </a:t>
            </a:r>
            <a:r>
              <a:rPr lang="en-US" spc="-15" dirty="0">
                <a:latin typeface="Carlito"/>
                <a:cs typeface="Carlito"/>
              </a:rPr>
              <a:t>to </a:t>
            </a:r>
            <a:r>
              <a:rPr lang="en-US" spc="-5" dirty="0">
                <a:latin typeface="Carlito"/>
                <a:cs typeface="Carlito"/>
              </a:rPr>
              <a:t>be the main </a:t>
            </a:r>
            <a:r>
              <a:rPr lang="en-US" spc="-10" dirty="0">
                <a:latin typeface="Carlito"/>
                <a:cs typeface="Carlito"/>
              </a:rPr>
              <a:t>launch </a:t>
            </a:r>
            <a:r>
              <a:rPr lang="en-US" spc="-15" dirty="0">
                <a:latin typeface="Carlito"/>
                <a:cs typeface="Carlito"/>
              </a:rPr>
              <a:t>site </a:t>
            </a:r>
            <a:r>
              <a:rPr lang="en-US" spc="-5" dirty="0">
                <a:latin typeface="Carlito"/>
                <a:cs typeface="Carlito"/>
              </a:rPr>
              <a:t>as it has the </a:t>
            </a:r>
            <a:r>
              <a:rPr lang="en-US" spc="-20" dirty="0">
                <a:latin typeface="Carlito"/>
                <a:cs typeface="Carlito"/>
              </a:rPr>
              <a:t>most</a:t>
            </a:r>
            <a:r>
              <a:rPr lang="en-US" spc="-90" dirty="0">
                <a:latin typeface="Carlito"/>
                <a:cs typeface="Carlito"/>
              </a:rPr>
              <a:t> </a:t>
            </a:r>
            <a:r>
              <a:rPr lang="en-US" spc="-20" dirty="0">
                <a:latin typeface="Carlito"/>
                <a:cs typeface="Carlito"/>
              </a:rPr>
              <a:t>volume.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7"/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051560" y="5655664"/>
            <a:ext cx="7376160" cy="76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lang="en-US" spc="-25" dirty="0">
                <a:latin typeface="Carlito"/>
                <a:cs typeface="Carlito"/>
              </a:rPr>
              <a:t>Payload </a:t>
            </a:r>
            <a:r>
              <a:rPr lang="en-US" spc="-5" dirty="0">
                <a:latin typeface="Carlito"/>
                <a:cs typeface="Carlito"/>
              </a:rPr>
              <a:t>mass </a:t>
            </a:r>
            <a:r>
              <a:rPr lang="en-US" spc="-20" dirty="0">
                <a:latin typeface="Carlito"/>
                <a:cs typeface="Carlito"/>
              </a:rPr>
              <a:t>appears </a:t>
            </a:r>
            <a:r>
              <a:rPr lang="en-US" spc="-15" dirty="0">
                <a:latin typeface="Carlito"/>
                <a:cs typeface="Carlito"/>
              </a:rPr>
              <a:t>to </a:t>
            </a:r>
            <a:r>
              <a:rPr lang="en-US" spc="-20" dirty="0">
                <a:latin typeface="Carlito"/>
                <a:cs typeface="Carlito"/>
              </a:rPr>
              <a:t>fall mostly between </a:t>
            </a:r>
            <a:r>
              <a:rPr lang="en-US" spc="-10" dirty="0">
                <a:latin typeface="Carlito"/>
                <a:cs typeface="Carlito"/>
              </a:rPr>
              <a:t>0-6000 </a:t>
            </a:r>
            <a:r>
              <a:rPr lang="en-US" spc="-5" dirty="0">
                <a:latin typeface="Carlito"/>
                <a:cs typeface="Carlito"/>
              </a:rPr>
              <a:t>kg.  </a:t>
            </a:r>
            <a:r>
              <a:rPr lang="en-US" spc="-25" dirty="0">
                <a:latin typeface="Carlito"/>
                <a:cs typeface="Carlito"/>
              </a:rPr>
              <a:t>Different </a:t>
            </a:r>
            <a:r>
              <a:rPr lang="en-US" spc="-5" dirty="0">
                <a:latin typeface="Carlito"/>
                <a:cs typeface="Carlito"/>
              </a:rPr>
              <a:t>launch </a:t>
            </a:r>
            <a:r>
              <a:rPr lang="en-US" spc="-10" dirty="0">
                <a:latin typeface="Carlito"/>
                <a:cs typeface="Carlito"/>
              </a:rPr>
              <a:t>sites </a:t>
            </a:r>
            <a:r>
              <a:rPr lang="en-US" spc="-5" dirty="0">
                <a:latin typeface="Carlito"/>
                <a:cs typeface="Carlito"/>
              </a:rPr>
              <a:t>also </a:t>
            </a:r>
            <a:r>
              <a:rPr lang="en-US" spc="-15" dirty="0">
                <a:latin typeface="Carlito"/>
                <a:cs typeface="Carlito"/>
              </a:rPr>
              <a:t>seem to use </a:t>
            </a:r>
            <a:r>
              <a:rPr lang="en-US" spc="-25" dirty="0">
                <a:latin typeface="Carlito"/>
                <a:cs typeface="Carlito"/>
              </a:rPr>
              <a:t>different </a:t>
            </a:r>
            <a:r>
              <a:rPr lang="en-US" spc="-20" dirty="0">
                <a:latin typeface="Carlito"/>
                <a:cs typeface="Carlito"/>
              </a:rPr>
              <a:t>payload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5" dirty="0">
                <a:latin typeface="Carlito"/>
                <a:cs typeface="Carlito"/>
              </a:rPr>
              <a:t>mass.</a:t>
            </a:r>
            <a:endParaRPr lang="en-US" dirty="0">
              <a:latin typeface="Carlito"/>
              <a:cs typeface="Carli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0" y="4248835"/>
            <a:ext cx="6873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20" dirty="0">
                <a:latin typeface="Carlito"/>
                <a:cs typeface="Carlito"/>
              </a:rPr>
              <a:t>Green indicates successful </a:t>
            </a:r>
            <a:r>
              <a:rPr lang="en-US" spc="-10" dirty="0">
                <a:latin typeface="Carlito"/>
                <a:cs typeface="Carlito"/>
              </a:rPr>
              <a:t>launch; </a:t>
            </a:r>
            <a:r>
              <a:rPr lang="en-US" spc="-15" dirty="0">
                <a:latin typeface="Carlito"/>
                <a:cs typeface="Carlito"/>
              </a:rPr>
              <a:t>Purple </a:t>
            </a:r>
            <a:r>
              <a:rPr lang="en-US" spc="-20" dirty="0">
                <a:latin typeface="Carlito"/>
                <a:cs typeface="Carlito"/>
              </a:rPr>
              <a:t>indicates unsuccessful</a:t>
            </a:r>
            <a:r>
              <a:rPr lang="en-US" spc="185" dirty="0">
                <a:latin typeface="Carlito"/>
                <a:cs typeface="Carlito"/>
              </a:rPr>
              <a:t> </a:t>
            </a:r>
            <a:r>
              <a:rPr lang="en-US" spc="-10" dirty="0">
                <a:latin typeface="Carlito"/>
                <a:cs typeface="Carlito"/>
              </a:rPr>
              <a:t>launch.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011" y="1459992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3463" y="2991357"/>
            <a:ext cx="21793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Success </a:t>
            </a:r>
            <a:r>
              <a:rPr sz="1800" spc="-25" dirty="0">
                <a:latin typeface="Carlito"/>
                <a:cs typeface="Carlito"/>
              </a:rPr>
              <a:t>Rate </a:t>
            </a:r>
            <a:r>
              <a:rPr sz="1800" spc="-20" dirty="0">
                <a:latin typeface="Carlito"/>
                <a:cs typeface="Carlito"/>
              </a:rPr>
              <a:t>Scale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with  </a:t>
            </a:r>
            <a:r>
              <a:rPr sz="1800" dirty="0">
                <a:latin typeface="Carlito"/>
                <a:cs typeface="Carlito"/>
              </a:rPr>
              <a:t>0 as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0%</a:t>
            </a:r>
            <a:endParaRPr sz="1800" dirty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0.6 as</a:t>
            </a:r>
            <a:r>
              <a:rPr sz="1800" spc="-1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60%  1 as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100%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1600200" y="5358000"/>
            <a:ext cx="7680960" cy="149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1600" spc="-15" dirty="0">
                <a:latin typeface="Carlito"/>
                <a:cs typeface="Carlito"/>
              </a:rPr>
              <a:t>ES-L1 </a:t>
            </a:r>
            <a:r>
              <a:rPr sz="1600" spc="-20" dirty="0">
                <a:latin typeface="Carlito"/>
                <a:cs typeface="Carlito"/>
              </a:rPr>
              <a:t>(1), </a:t>
            </a:r>
            <a:r>
              <a:rPr sz="1600" spc="-25" dirty="0">
                <a:latin typeface="Carlito"/>
                <a:cs typeface="Carlito"/>
              </a:rPr>
              <a:t>GEO </a:t>
            </a:r>
            <a:r>
              <a:rPr sz="1600" spc="-20" dirty="0">
                <a:latin typeface="Carlito"/>
                <a:cs typeface="Carlito"/>
              </a:rPr>
              <a:t>(1), HEO </a:t>
            </a:r>
            <a:r>
              <a:rPr sz="1600" spc="-15" dirty="0">
                <a:latin typeface="Carlito"/>
                <a:cs typeface="Carlito"/>
              </a:rPr>
              <a:t>(1) </a:t>
            </a:r>
            <a:r>
              <a:rPr sz="1600" spc="-25" dirty="0">
                <a:latin typeface="Carlito"/>
                <a:cs typeface="Carlito"/>
              </a:rPr>
              <a:t>have </a:t>
            </a:r>
            <a:r>
              <a:rPr sz="1600" spc="-20" dirty="0">
                <a:latin typeface="Carlito"/>
                <a:cs typeface="Carlito"/>
              </a:rPr>
              <a:t>100% </a:t>
            </a: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40" dirty="0">
                <a:latin typeface="Carlito"/>
                <a:cs typeface="Carlito"/>
              </a:rPr>
              <a:t>rate </a:t>
            </a:r>
            <a:r>
              <a:rPr sz="1600" spc="-15" dirty="0">
                <a:latin typeface="Carlito"/>
                <a:cs typeface="Carlito"/>
              </a:rPr>
              <a:t>(sample </a:t>
            </a:r>
            <a:r>
              <a:rPr sz="1600" spc="-20" dirty="0">
                <a:latin typeface="Carlito"/>
                <a:cs typeface="Carlito"/>
              </a:rPr>
              <a:t>sizes </a:t>
            </a:r>
            <a:r>
              <a:rPr sz="1600" spc="-5" dirty="0">
                <a:latin typeface="Carlito"/>
                <a:cs typeface="Carlito"/>
              </a:rPr>
              <a:t>in </a:t>
            </a:r>
            <a:r>
              <a:rPr sz="1600" spc="-20" dirty="0">
                <a:latin typeface="Carlito"/>
                <a:cs typeface="Carlito"/>
              </a:rPr>
              <a:t>parenthesis)  </a:t>
            </a:r>
            <a:r>
              <a:rPr sz="1600" spc="-10" dirty="0">
                <a:latin typeface="Carlito"/>
                <a:cs typeface="Carlito"/>
              </a:rPr>
              <a:t>SSO </a:t>
            </a:r>
            <a:r>
              <a:rPr sz="1600" spc="-15" dirty="0">
                <a:latin typeface="Carlito"/>
                <a:cs typeface="Carlito"/>
              </a:rPr>
              <a:t>(5) </a:t>
            </a:r>
            <a:r>
              <a:rPr sz="1600" spc="-5" dirty="0">
                <a:latin typeface="Carlito"/>
                <a:cs typeface="Carlito"/>
              </a:rPr>
              <a:t>has </a:t>
            </a:r>
            <a:r>
              <a:rPr sz="1600" spc="-20" dirty="0">
                <a:latin typeface="Carlito"/>
                <a:cs typeface="Carlito"/>
              </a:rPr>
              <a:t>100% </a:t>
            </a:r>
            <a:r>
              <a:rPr sz="1600" spc="-10" dirty="0">
                <a:latin typeface="Carlito"/>
                <a:cs typeface="Carlito"/>
              </a:rPr>
              <a:t>success</a:t>
            </a:r>
            <a:r>
              <a:rPr sz="1600" spc="45" dirty="0">
                <a:latin typeface="Carlito"/>
                <a:cs typeface="Carlito"/>
              </a:rPr>
              <a:t> </a:t>
            </a:r>
            <a:r>
              <a:rPr sz="1600" spc="-40" dirty="0">
                <a:latin typeface="Carlito"/>
                <a:cs typeface="Carlito"/>
              </a:rPr>
              <a:t>rate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25" dirty="0">
                <a:latin typeface="Carlito"/>
                <a:cs typeface="Carlito"/>
              </a:rPr>
              <a:t>VLEO </a:t>
            </a:r>
            <a:r>
              <a:rPr sz="1600" spc="-20" dirty="0">
                <a:latin typeface="Carlito"/>
                <a:cs typeface="Carlito"/>
              </a:rPr>
              <a:t>(14) </a:t>
            </a:r>
            <a:r>
              <a:rPr sz="1600" spc="-5" dirty="0">
                <a:latin typeface="Carlito"/>
                <a:cs typeface="Carlito"/>
              </a:rPr>
              <a:t>has </a:t>
            </a:r>
            <a:r>
              <a:rPr sz="1600" spc="-20" dirty="0">
                <a:latin typeface="Carlito"/>
                <a:cs typeface="Carlito"/>
              </a:rPr>
              <a:t>decent </a:t>
            </a: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40" dirty="0">
                <a:latin typeface="Carlito"/>
                <a:cs typeface="Carlito"/>
              </a:rPr>
              <a:t>rate </a:t>
            </a:r>
            <a:r>
              <a:rPr sz="1600" spc="-5" dirty="0">
                <a:latin typeface="Carlito"/>
                <a:cs typeface="Carlito"/>
              </a:rPr>
              <a:t>and</a:t>
            </a:r>
            <a:r>
              <a:rPr sz="1600" spc="150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attempts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latin typeface="Carlito"/>
                <a:cs typeface="Carlito"/>
              </a:rPr>
              <a:t>SO </a:t>
            </a:r>
            <a:r>
              <a:rPr sz="1600" spc="-15" dirty="0">
                <a:latin typeface="Carlito"/>
                <a:cs typeface="Carlito"/>
              </a:rPr>
              <a:t>(1) </a:t>
            </a:r>
            <a:r>
              <a:rPr sz="1600" spc="-5" dirty="0">
                <a:latin typeface="Carlito"/>
                <a:cs typeface="Carlito"/>
              </a:rPr>
              <a:t>has </a:t>
            </a:r>
            <a:r>
              <a:rPr sz="1600" spc="-15" dirty="0">
                <a:latin typeface="Carlito"/>
                <a:cs typeface="Carlito"/>
              </a:rPr>
              <a:t>0% success</a:t>
            </a:r>
            <a:r>
              <a:rPr sz="1600" spc="85" dirty="0">
                <a:latin typeface="Carlito"/>
                <a:cs typeface="Carlito"/>
              </a:rPr>
              <a:t> </a:t>
            </a:r>
            <a:r>
              <a:rPr sz="1600" spc="-40" dirty="0">
                <a:latin typeface="Carlito"/>
                <a:cs typeface="Carlito"/>
              </a:rPr>
              <a:t>rate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40" dirty="0">
                <a:latin typeface="Carlito"/>
                <a:cs typeface="Carlito"/>
              </a:rPr>
              <a:t>GTO </a:t>
            </a:r>
            <a:r>
              <a:rPr sz="1600" spc="-20" dirty="0">
                <a:latin typeface="Carlito"/>
                <a:cs typeface="Carlito"/>
              </a:rPr>
              <a:t>(27) </a:t>
            </a:r>
            <a:r>
              <a:rPr sz="1600" spc="-5" dirty="0">
                <a:latin typeface="Carlito"/>
                <a:cs typeface="Carlito"/>
              </a:rPr>
              <a:t>has the </a:t>
            </a:r>
            <a:r>
              <a:rPr sz="1600" spc="-20" dirty="0">
                <a:latin typeface="Carlito"/>
                <a:cs typeface="Carlito"/>
              </a:rPr>
              <a:t>around 50% </a:t>
            </a: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40" dirty="0">
                <a:latin typeface="Carlito"/>
                <a:cs typeface="Carlito"/>
              </a:rPr>
              <a:t>rate </a:t>
            </a:r>
            <a:r>
              <a:rPr sz="1600" spc="-15" dirty="0">
                <a:latin typeface="Carlito"/>
                <a:cs typeface="Carlito"/>
              </a:rPr>
              <a:t>but </a:t>
            </a:r>
            <a:r>
              <a:rPr sz="1600" spc="-20" dirty="0">
                <a:latin typeface="Carlito"/>
                <a:cs typeface="Carlito"/>
              </a:rPr>
              <a:t>largest</a:t>
            </a:r>
            <a:r>
              <a:rPr sz="1600" spc="22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sample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1118108" y="5003952"/>
            <a:ext cx="8640445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sz="1600" spc="-15" dirty="0">
                <a:latin typeface="Carlito"/>
                <a:cs typeface="Carlito"/>
              </a:rPr>
              <a:t>Launch Orbit </a:t>
            </a:r>
            <a:r>
              <a:rPr sz="1600" spc="-25" dirty="0">
                <a:latin typeface="Carlito"/>
                <a:cs typeface="Carlito"/>
              </a:rPr>
              <a:t>preferences </a:t>
            </a:r>
            <a:r>
              <a:rPr sz="1600" spc="-5" dirty="0">
                <a:latin typeface="Carlito"/>
                <a:cs typeface="Carlito"/>
              </a:rPr>
              <a:t>changed </a:t>
            </a:r>
            <a:r>
              <a:rPr sz="1600" spc="-20" dirty="0">
                <a:latin typeface="Carlito"/>
                <a:cs typeface="Carlito"/>
              </a:rPr>
              <a:t>over </a:t>
            </a:r>
            <a:r>
              <a:rPr sz="1600" spc="-10" dirty="0">
                <a:latin typeface="Carlito"/>
                <a:cs typeface="Carlito"/>
              </a:rPr>
              <a:t>Flight </a:t>
            </a:r>
            <a:r>
              <a:rPr sz="1600" spc="-50" dirty="0">
                <a:latin typeface="Carlito"/>
                <a:cs typeface="Carlito"/>
              </a:rPr>
              <a:t>Number.  </a:t>
            </a:r>
            <a:r>
              <a:rPr sz="1600" spc="-15" dirty="0">
                <a:latin typeface="Carlito"/>
                <a:cs typeface="Carlito"/>
              </a:rPr>
              <a:t>Launch </a:t>
            </a:r>
            <a:r>
              <a:rPr sz="1600" spc="-25" dirty="0">
                <a:latin typeface="Carlito"/>
                <a:cs typeface="Carlito"/>
              </a:rPr>
              <a:t>Outcome </a:t>
            </a:r>
            <a:r>
              <a:rPr sz="1600" spc="-15" dirty="0">
                <a:latin typeface="Carlito"/>
                <a:cs typeface="Carlito"/>
              </a:rPr>
              <a:t>seems to </a:t>
            </a:r>
            <a:r>
              <a:rPr sz="1600" spc="-25" dirty="0">
                <a:latin typeface="Carlito"/>
                <a:cs typeface="Carlito"/>
              </a:rPr>
              <a:t>correlate </a:t>
            </a:r>
            <a:r>
              <a:rPr sz="1600" spc="-5" dirty="0">
                <a:latin typeface="Carlito"/>
                <a:cs typeface="Carlito"/>
              </a:rPr>
              <a:t>with this</a:t>
            </a:r>
            <a:r>
              <a:rPr sz="1600" spc="120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preference.</a:t>
            </a:r>
            <a:endParaRPr sz="16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1600" spc="-15" dirty="0">
                <a:latin typeface="Carlito"/>
                <a:cs typeface="Carlito"/>
              </a:rPr>
              <a:t>SpaceX </a:t>
            </a:r>
            <a:r>
              <a:rPr sz="1600" spc="-20" dirty="0">
                <a:latin typeface="Carlito"/>
                <a:cs typeface="Carlito"/>
              </a:rPr>
              <a:t>started </a:t>
            </a:r>
            <a:r>
              <a:rPr sz="1600" spc="-5" dirty="0">
                <a:latin typeface="Carlito"/>
                <a:cs typeface="Carlito"/>
              </a:rPr>
              <a:t>with </a:t>
            </a:r>
            <a:r>
              <a:rPr sz="1600" spc="-25" dirty="0">
                <a:latin typeface="Carlito"/>
                <a:cs typeface="Carlito"/>
              </a:rPr>
              <a:t>LEO </a:t>
            </a:r>
            <a:r>
              <a:rPr sz="1600" spc="-5" dirty="0">
                <a:latin typeface="Carlito"/>
                <a:cs typeface="Carlito"/>
              </a:rPr>
              <a:t>orbits which </a:t>
            </a:r>
            <a:r>
              <a:rPr sz="1600" spc="-20" dirty="0">
                <a:latin typeface="Carlito"/>
                <a:cs typeface="Carlito"/>
              </a:rPr>
              <a:t>saw </a:t>
            </a:r>
            <a:r>
              <a:rPr sz="1600" spc="-25" dirty="0">
                <a:latin typeface="Carlito"/>
                <a:cs typeface="Carlito"/>
              </a:rPr>
              <a:t>moderate </a:t>
            </a: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25" dirty="0">
                <a:latin typeface="Carlito"/>
                <a:cs typeface="Carlito"/>
              </a:rPr>
              <a:t>LEO </a:t>
            </a:r>
            <a:r>
              <a:rPr sz="1600" spc="-5" dirty="0">
                <a:latin typeface="Carlito"/>
                <a:cs typeface="Carlito"/>
              </a:rPr>
              <a:t>and </a:t>
            </a:r>
            <a:r>
              <a:rPr sz="1600" spc="-25" dirty="0">
                <a:latin typeface="Carlito"/>
                <a:cs typeface="Carlito"/>
              </a:rPr>
              <a:t>returned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5" dirty="0">
                <a:latin typeface="Carlito"/>
                <a:cs typeface="Carlito"/>
              </a:rPr>
              <a:t>VLEO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25" dirty="0">
                <a:latin typeface="Carlito"/>
                <a:cs typeface="Carlito"/>
              </a:rPr>
              <a:t>recent </a:t>
            </a:r>
            <a:r>
              <a:rPr sz="1600" spc="-5" dirty="0">
                <a:latin typeface="Carlito"/>
                <a:cs typeface="Carlito"/>
              </a:rPr>
              <a:t>launches  </a:t>
            </a:r>
            <a:r>
              <a:rPr sz="1600" spc="-15" dirty="0">
                <a:latin typeface="Carlito"/>
                <a:cs typeface="Carlito"/>
              </a:rPr>
              <a:t>SpaceX </a:t>
            </a:r>
            <a:r>
              <a:rPr sz="1600" spc="-20" dirty="0">
                <a:latin typeface="Carlito"/>
                <a:cs typeface="Carlito"/>
              </a:rPr>
              <a:t>appears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5" dirty="0">
                <a:latin typeface="Carlito"/>
                <a:cs typeface="Carlito"/>
              </a:rPr>
              <a:t>perform better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20" dirty="0">
                <a:latin typeface="Carlito"/>
                <a:cs typeface="Carlito"/>
              </a:rPr>
              <a:t>lower </a:t>
            </a:r>
            <a:r>
              <a:rPr sz="1600" spc="-5" dirty="0">
                <a:latin typeface="Carlito"/>
                <a:cs typeface="Carlito"/>
              </a:rPr>
              <a:t>orbits or </a:t>
            </a:r>
            <a:r>
              <a:rPr sz="1600" spc="-20" dirty="0">
                <a:latin typeface="Carlito"/>
                <a:cs typeface="Carlito"/>
              </a:rPr>
              <a:t>Sun-synchronous</a:t>
            </a:r>
            <a:r>
              <a:rPr sz="1600" spc="27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orbits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1118108" y="5044185"/>
            <a:ext cx="7989570" cy="9099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00" spc="-25" dirty="0">
                <a:latin typeface="Carlito"/>
                <a:cs typeface="Carlito"/>
              </a:rPr>
              <a:t>Payload </a:t>
            </a:r>
            <a:r>
              <a:rPr sz="1600" spc="-5" dirty="0">
                <a:latin typeface="Carlito"/>
                <a:cs typeface="Carlito"/>
              </a:rPr>
              <a:t>mass </a:t>
            </a:r>
            <a:r>
              <a:rPr sz="1600" spc="-20" dirty="0">
                <a:latin typeface="Carlito"/>
                <a:cs typeface="Carlito"/>
              </a:rPr>
              <a:t>seems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5" dirty="0">
                <a:latin typeface="Carlito"/>
                <a:cs typeface="Carlito"/>
              </a:rPr>
              <a:t>correlate </a:t>
            </a:r>
            <a:r>
              <a:rPr sz="1600" spc="-5" dirty="0">
                <a:latin typeface="Carlito"/>
                <a:cs typeface="Carlito"/>
              </a:rPr>
              <a:t>with</a:t>
            </a:r>
            <a:r>
              <a:rPr sz="1600" spc="40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orbit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25" dirty="0">
                <a:latin typeface="Carlito"/>
                <a:cs typeface="Carlito"/>
              </a:rPr>
              <a:t>LEO </a:t>
            </a:r>
            <a:r>
              <a:rPr sz="1600" spc="-5" dirty="0">
                <a:latin typeface="Carlito"/>
                <a:cs typeface="Carlito"/>
              </a:rPr>
              <a:t>and </a:t>
            </a:r>
            <a:r>
              <a:rPr sz="1600" spc="-15" dirty="0">
                <a:latin typeface="Carlito"/>
                <a:cs typeface="Carlito"/>
              </a:rPr>
              <a:t>SSO seem to </a:t>
            </a:r>
            <a:r>
              <a:rPr sz="1600" spc="-25" dirty="0">
                <a:latin typeface="Carlito"/>
                <a:cs typeface="Carlito"/>
              </a:rPr>
              <a:t>have </a:t>
            </a:r>
            <a:r>
              <a:rPr sz="1600" spc="-20" dirty="0">
                <a:latin typeface="Carlito"/>
                <a:cs typeface="Carlito"/>
              </a:rPr>
              <a:t>relatively low payload</a:t>
            </a:r>
            <a:r>
              <a:rPr sz="1600" spc="13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mass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600" spc="-5" dirty="0">
                <a:latin typeface="Carlito"/>
                <a:cs typeface="Carlito"/>
              </a:rPr>
              <a:t>The other </a:t>
            </a:r>
            <a:r>
              <a:rPr sz="1600" spc="-20" dirty="0">
                <a:latin typeface="Carlito"/>
                <a:cs typeface="Carlito"/>
              </a:rPr>
              <a:t>most successful </a:t>
            </a:r>
            <a:r>
              <a:rPr sz="1600" spc="-5" dirty="0">
                <a:latin typeface="Carlito"/>
                <a:cs typeface="Carlito"/>
              </a:rPr>
              <a:t>orbit </a:t>
            </a:r>
            <a:r>
              <a:rPr sz="1600" spc="-20" dirty="0">
                <a:latin typeface="Carlito"/>
                <a:cs typeface="Carlito"/>
              </a:rPr>
              <a:t>VLEO </a:t>
            </a:r>
            <a:r>
              <a:rPr sz="1600" spc="-5" dirty="0">
                <a:latin typeface="Carlito"/>
                <a:cs typeface="Carlito"/>
              </a:rPr>
              <a:t>only has </a:t>
            </a:r>
            <a:r>
              <a:rPr sz="1600" spc="-10" dirty="0">
                <a:latin typeface="Carlito"/>
                <a:cs typeface="Carlito"/>
              </a:rPr>
              <a:t>payload </a:t>
            </a:r>
            <a:r>
              <a:rPr sz="1600" spc="-5" dirty="0">
                <a:latin typeface="Carlito"/>
                <a:cs typeface="Carlito"/>
              </a:rPr>
              <a:t>mass </a:t>
            </a:r>
            <a:r>
              <a:rPr sz="1600" spc="-20" dirty="0">
                <a:latin typeface="Carlito"/>
                <a:cs typeface="Carlito"/>
              </a:rPr>
              <a:t>values </a:t>
            </a:r>
            <a:r>
              <a:rPr sz="1600" spc="-5" dirty="0">
                <a:latin typeface="Carlito"/>
                <a:cs typeface="Carlito"/>
              </a:rPr>
              <a:t>in the higher end of the</a:t>
            </a:r>
            <a:r>
              <a:rPr sz="1600" spc="85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range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/>
          <p:cNvSpPr/>
          <p:nvPr/>
        </p:nvSpPr>
        <p:spPr>
          <a:xfrm>
            <a:off x="2564892" y="1484375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 txBox="1"/>
          <p:nvPr/>
        </p:nvSpPr>
        <p:spPr>
          <a:xfrm>
            <a:off x="7418578" y="2750057"/>
            <a:ext cx="197421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95% confidence interval  </a:t>
            </a:r>
            <a:r>
              <a:rPr sz="1600" spc="-10" dirty="0">
                <a:latin typeface="Carlito"/>
                <a:cs typeface="Carlito"/>
              </a:rPr>
              <a:t>(light blue</a:t>
            </a:r>
            <a:r>
              <a:rPr sz="1600" spc="-10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shading)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1176019" y="5031310"/>
            <a:ext cx="5977890" cy="61658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20" dirty="0">
                <a:latin typeface="Carlito"/>
                <a:cs typeface="Carlito"/>
              </a:rPr>
              <a:t>generally </a:t>
            </a:r>
            <a:r>
              <a:rPr sz="1600" spc="-10" dirty="0">
                <a:latin typeface="Carlito"/>
                <a:cs typeface="Carlito"/>
              </a:rPr>
              <a:t>increases </a:t>
            </a:r>
            <a:r>
              <a:rPr sz="1600" spc="-20" dirty="0">
                <a:latin typeface="Carlito"/>
                <a:cs typeface="Carlito"/>
              </a:rPr>
              <a:t>over </a:t>
            </a:r>
            <a:r>
              <a:rPr sz="1600" spc="-5" dirty="0">
                <a:latin typeface="Carlito"/>
                <a:cs typeface="Carlito"/>
              </a:rPr>
              <a:t>time since </a:t>
            </a:r>
            <a:r>
              <a:rPr sz="1600" spc="-20" dirty="0">
                <a:latin typeface="Carlito"/>
                <a:cs typeface="Carlito"/>
              </a:rPr>
              <a:t>2013 </a:t>
            </a:r>
            <a:r>
              <a:rPr sz="1600" spc="-5" dirty="0">
                <a:latin typeface="Carlito"/>
                <a:cs typeface="Carlito"/>
              </a:rPr>
              <a:t>with a </a:t>
            </a:r>
            <a:r>
              <a:rPr sz="1600" spc="-10" dirty="0">
                <a:latin typeface="Carlito"/>
                <a:cs typeface="Carlito"/>
              </a:rPr>
              <a:t>slight </a:t>
            </a:r>
            <a:r>
              <a:rPr sz="1600" spc="-5" dirty="0">
                <a:latin typeface="Carlito"/>
                <a:cs typeface="Carlito"/>
              </a:rPr>
              <a:t>dip </a:t>
            </a:r>
            <a:r>
              <a:rPr sz="1600" dirty="0">
                <a:latin typeface="Carlito"/>
                <a:cs typeface="Carlito"/>
              </a:rPr>
              <a:t>in</a:t>
            </a:r>
            <a:r>
              <a:rPr sz="1600" spc="55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2018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20" dirty="0">
                <a:latin typeface="Carlito"/>
                <a:cs typeface="Carlito"/>
              </a:rPr>
              <a:t>Success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25" dirty="0">
                <a:latin typeface="Carlito"/>
                <a:cs typeface="Carlito"/>
              </a:rPr>
              <a:t>recent years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20" dirty="0">
                <a:latin typeface="Carlito"/>
                <a:cs typeface="Carlito"/>
              </a:rPr>
              <a:t>around</a:t>
            </a:r>
            <a:r>
              <a:rPr sz="1600" spc="90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80%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1125" dirty="0" smtClean="0">
                <a:solidFill>
                  <a:srgbClr val="242424"/>
                </a:solidFill>
                <a:latin typeface="Arial"/>
                <a:cs typeface="Arial"/>
              </a:rPr>
              <a:t>E D  A  </a:t>
            </a:r>
            <a:r>
              <a:rPr lang="en-IN" spc="-50" dirty="0" smtClean="0">
                <a:solidFill>
                  <a:srgbClr val="242424"/>
                </a:solidFill>
                <a:latin typeface="Arial"/>
                <a:cs typeface="Arial"/>
              </a:rPr>
              <a:t>with</a:t>
            </a:r>
            <a:r>
              <a:rPr lang="en-IN" spc="-1315" dirty="0" smtClean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lang="en-IN" spc="-1270" dirty="0" smtClean="0">
                <a:solidFill>
                  <a:srgbClr val="242424"/>
                </a:solidFill>
                <a:latin typeface="Arial"/>
                <a:cs typeface="Arial"/>
              </a:rPr>
              <a:t>S   Q   L</a:t>
            </a:r>
            <a:r>
              <a:rPr lang="en-IN" dirty="0">
                <a:latin typeface="Arial"/>
                <a:cs typeface="Arial"/>
              </a:rPr>
              <a:t/>
            </a:r>
            <a:br>
              <a:rPr lang="en-IN" dirty="0">
                <a:latin typeface="Arial"/>
                <a:cs typeface="Arial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30"/>
              </a:spcBef>
              <a:tabLst>
                <a:tab pos="2051685" algn="l"/>
                <a:tab pos="4216400" algn="l"/>
                <a:tab pos="5087620" algn="l"/>
                <a:tab pos="5720080" algn="l"/>
              </a:tabLst>
            </a:pPr>
            <a:r>
              <a:rPr lang="en-US" spc="-275" dirty="0">
                <a:solidFill>
                  <a:srgbClr val="616E52"/>
                </a:solidFill>
                <a:latin typeface="Arial"/>
                <a:cs typeface="Arial"/>
              </a:rPr>
              <a:t>EXPLORATORY	</a:t>
            </a:r>
            <a:r>
              <a:rPr lang="en-US" spc="-340" dirty="0">
                <a:solidFill>
                  <a:srgbClr val="616E52"/>
                </a:solidFill>
                <a:latin typeface="Arial"/>
                <a:cs typeface="Arial"/>
              </a:rPr>
              <a:t>DATA </a:t>
            </a:r>
            <a:r>
              <a:rPr lang="en-US" spc="-30" dirty="0">
                <a:solidFill>
                  <a:srgbClr val="616E52"/>
                </a:solidFill>
                <a:latin typeface="Arial"/>
                <a:cs typeface="Arial"/>
              </a:rPr>
              <a:t> </a:t>
            </a:r>
            <a:r>
              <a:rPr lang="en-US" spc="-220" dirty="0">
                <a:solidFill>
                  <a:srgbClr val="616E52"/>
                </a:solidFill>
                <a:latin typeface="Arial"/>
                <a:cs typeface="Arial"/>
              </a:rPr>
              <a:t>ANALYSIS	</a:t>
            </a:r>
            <a:r>
              <a:rPr lang="en-US" spc="-85" dirty="0">
                <a:solidFill>
                  <a:srgbClr val="616E52"/>
                </a:solidFill>
                <a:latin typeface="Arial"/>
                <a:cs typeface="Arial"/>
              </a:rPr>
              <a:t>WITH	</a:t>
            </a:r>
            <a:r>
              <a:rPr lang="en-US" spc="-290" dirty="0">
                <a:solidFill>
                  <a:srgbClr val="616E52"/>
                </a:solidFill>
                <a:latin typeface="Arial"/>
                <a:cs typeface="Arial"/>
              </a:rPr>
              <a:t>SQL	</a:t>
            </a:r>
            <a:r>
              <a:rPr lang="en-US" spc="-155" dirty="0">
                <a:solidFill>
                  <a:srgbClr val="616E52"/>
                </a:solidFill>
                <a:latin typeface="Arial"/>
                <a:cs typeface="Arial"/>
              </a:rPr>
              <a:t>DB2</a:t>
            </a: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  <a:tabLst>
                <a:tab pos="1867535" algn="l"/>
                <a:tab pos="2279015" algn="l"/>
                <a:tab pos="3546475" algn="l"/>
                <a:tab pos="4426585" algn="l"/>
              </a:tabLst>
            </a:pPr>
            <a:r>
              <a:rPr lang="en-US" spc="-195" dirty="0">
                <a:solidFill>
                  <a:srgbClr val="616E52"/>
                </a:solidFill>
                <a:latin typeface="Arial"/>
                <a:cs typeface="Arial"/>
              </a:rPr>
              <a:t>INTEGRATED	</a:t>
            </a:r>
            <a:r>
              <a:rPr lang="en-US" spc="-95" dirty="0">
                <a:solidFill>
                  <a:srgbClr val="616E52"/>
                </a:solidFill>
                <a:latin typeface="Arial"/>
                <a:cs typeface="Arial"/>
              </a:rPr>
              <a:t>IN	</a:t>
            </a:r>
            <a:r>
              <a:rPr lang="en-US" spc="-185" dirty="0">
                <a:solidFill>
                  <a:srgbClr val="616E52"/>
                </a:solidFill>
                <a:latin typeface="Arial"/>
                <a:cs typeface="Arial"/>
              </a:rPr>
              <a:t>PYTHON	</a:t>
            </a:r>
            <a:r>
              <a:rPr lang="en-US" spc="-85" dirty="0">
                <a:solidFill>
                  <a:srgbClr val="616E52"/>
                </a:solidFill>
                <a:latin typeface="Arial"/>
                <a:cs typeface="Arial"/>
              </a:rPr>
              <a:t>WITH	</a:t>
            </a:r>
            <a:r>
              <a:rPr lang="en-US" spc="-175" dirty="0">
                <a:solidFill>
                  <a:srgbClr val="616E52"/>
                </a:solidFill>
                <a:latin typeface="Arial"/>
                <a:cs typeface="Arial"/>
              </a:rPr>
              <a:t>SQLALCHEMY</a:t>
            </a:r>
            <a:endParaRPr lang="en-US" dirty="0">
              <a:latin typeface="Arial"/>
              <a:cs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071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/>
          <p:cNvSpPr/>
          <p:nvPr/>
        </p:nvSpPr>
        <p:spPr>
          <a:xfrm>
            <a:off x="1182624" y="2010155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4725415" y="1810867"/>
            <a:ext cx="6174740" cy="252666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sz="20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launch_site values:  CCAFS SLC-40, KSC LC-39A,</a:t>
            </a:r>
            <a:r>
              <a:rPr sz="20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object 4"/>
          <p:cNvSpPr txBox="1"/>
          <p:nvPr/>
        </p:nvSpPr>
        <p:spPr>
          <a:xfrm>
            <a:off x="9250311" y="2469007"/>
            <a:ext cx="2035300" cy="1458733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873251" y="1853183"/>
            <a:ext cx="8270749" cy="4172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7" name="object 4"/>
          <p:cNvSpPr txBox="1"/>
          <p:nvPr/>
        </p:nvSpPr>
        <p:spPr>
          <a:xfrm>
            <a:off x="8854440" y="2219960"/>
            <a:ext cx="2372360" cy="3295133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873252" y="1853182"/>
            <a:ext cx="7841520" cy="4029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/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8291830" y="2060575"/>
            <a:ext cx="2723515" cy="21863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sz="20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sz="20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/>
          <p:cNvSpPr/>
          <p:nvPr/>
        </p:nvSpPr>
        <p:spPr>
          <a:xfrm>
            <a:off x="1153667" y="2223516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7521067" y="2172462"/>
            <a:ext cx="3239770" cy="2364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920240"/>
            <a:ext cx="10120577" cy="18046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 collected data from the public </a:t>
            </a:r>
            <a:r>
              <a:rPr lang="en-US" sz="2000" dirty="0" err="1"/>
              <a:t>SpaceX</a:t>
            </a:r>
            <a:r>
              <a:rPr lang="en-US" sz="2000" dirty="0"/>
              <a:t> API and </a:t>
            </a:r>
            <a:r>
              <a:rPr lang="en-US" sz="2000" dirty="0" err="1"/>
              <a:t>SpaceX's</a:t>
            </a:r>
            <a:r>
              <a:rPr lang="en-US" sz="2000" dirty="0"/>
              <a:t> Wikipedia page. I created a 'class' column to classify successful landings. I explored the data using SQL, visualizations, folium maps, and dashboards. I identified relevant columns to be used as features, converted all categorical variables to binary using one-hot encoding, and standardized the data. I used </a:t>
            </a:r>
            <a:r>
              <a:rPr lang="en-US" sz="2000" dirty="0" err="1"/>
              <a:t>GridSearchCV</a:t>
            </a:r>
            <a:r>
              <a:rPr lang="en-US" sz="2000" dirty="0"/>
              <a:t> to determine the best parameters for various machine learning models and visualized their accuracy scores.</a:t>
            </a:r>
          </a:p>
          <a:p>
            <a:r>
              <a:rPr lang="en-US" sz="2000" dirty="0"/>
              <a:t>I built four machine learning models: Logistic Regression, Support Vector Machine, Decision Tree Classifier, and K Nearest Neighbors. Each model achieved a similar accuracy rate of approximately 83.33%. However, all models tended to over-predict successful landings. To improve model determination and accuracy, more data is required.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5"/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7904226" y="2630170"/>
            <a:ext cx="3121025" cy="14497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noninclusively.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/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7211694" y="2030983"/>
            <a:ext cx="371602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sz="2000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sz="2000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/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6986778" y="2105609"/>
            <a:ext cx="4516120" cy="23545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sz="20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sz="20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/>
          <p:cNvSpPr/>
          <p:nvPr/>
        </p:nvSpPr>
        <p:spPr>
          <a:xfrm>
            <a:off x="135636" y="2133600"/>
            <a:ext cx="7306056" cy="2574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7940039" y="2336987"/>
            <a:ext cx="3628007" cy="21672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5"/>
          <p:cNvSpPr/>
          <p:nvPr/>
        </p:nvSpPr>
        <p:spPr>
          <a:xfrm>
            <a:off x="478536" y="2011680"/>
            <a:ext cx="6257544" cy="2694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6923278" y="2073909"/>
            <a:ext cx="4707890" cy="26314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sz="2000" dirty="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 dirty="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u="heavy" spc="-370" dirty="0">
                <a:uFill>
                  <a:solidFill>
                    <a:srgbClr val="7D7D7D"/>
                  </a:solidFill>
                </a:uFill>
              </a:rPr>
              <a:t>Launch </a:t>
            </a:r>
            <a:r>
              <a:rPr lang="en-IN" u="heavy" spc="-325" dirty="0">
                <a:uFill>
                  <a:solidFill>
                    <a:srgbClr val="7D7D7D"/>
                  </a:solidFill>
                </a:uFill>
              </a:rPr>
              <a:t>Site</a:t>
            </a:r>
            <a:r>
              <a:rPr lang="en-IN" u="heavy" spc="-45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IN" u="heavy" spc="-305" dirty="0">
                <a:uFill>
                  <a:solidFill>
                    <a:srgbClr val="7D7D7D"/>
                  </a:solidFill>
                </a:uFill>
              </a:rPr>
              <a:t>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854963" y="14919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/>
          <p:nvPr/>
        </p:nvSpPr>
        <p:spPr>
          <a:xfrm>
            <a:off x="820013" y="5535879"/>
            <a:ext cx="98825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u="heavy" spc="-320" dirty="0" smtClean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IN" u="heavy" spc="-320" dirty="0">
                <a:uFill>
                  <a:solidFill>
                    <a:srgbClr val="7D7D7D"/>
                  </a:solidFill>
                </a:uFill>
              </a:rPr>
              <a:t>Color-Coded </a:t>
            </a:r>
            <a:r>
              <a:rPr lang="en-IN"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IN" u="heavy" spc="-53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IN" u="heavy" spc="-270" dirty="0">
                <a:uFill>
                  <a:solidFill>
                    <a:srgbClr val="7D7D7D"/>
                  </a:solidFill>
                </a:uFill>
              </a:rPr>
              <a:t>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2889504" y="1542287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127760" y="5389501"/>
            <a:ext cx="9448800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lang="en-US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lang="en-US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u="heavy" spc="-505" dirty="0">
                <a:uFill>
                  <a:solidFill>
                    <a:srgbClr val="7D7D7D"/>
                  </a:solidFill>
                </a:uFill>
              </a:rPr>
              <a:t>Key </a:t>
            </a:r>
            <a:r>
              <a:rPr lang="en-IN" u="heavy" spc="-270" dirty="0">
                <a:uFill>
                  <a:solidFill>
                    <a:srgbClr val="7D7D7D"/>
                  </a:solidFill>
                </a:uFill>
              </a:rPr>
              <a:t>Location</a:t>
            </a:r>
            <a:r>
              <a:rPr lang="en-IN" u="heavy" spc="-445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IN" u="heavy" spc="-260" dirty="0">
                <a:uFill>
                  <a:solidFill>
                    <a:srgbClr val="7D7D7D"/>
                  </a:solidFill>
                </a:uFill>
              </a:rPr>
              <a:t>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1453894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/>
          <p:cNvGrpSpPr/>
          <p:nvPr/>
        </p:nvGrpSpPr>
        <p:grpSpPr>
          <a:xfrm>
            <a:off x="3610355" y="5020054"/>
            <a:ext cx="7505700" cy="1562100"/>
            <a:chOff x="2802635" y="3552444"/>
            <a:chExt cx="7505700" cy="1562100"/>
          </a:xfrm>
        </p:grpSpPr>
        <p:sp>
          <p:nvSpPr>
            <p:cNvPr id="9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293620" y="3429000"/>
            <a:ext cx="6096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lang="en-US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lang="en-US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lang="en-US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lang="en-US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379576" y="1683202"/>
            <a:ext cx="9511183" cy="3208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Background: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The commercial space age has arrived, and </a:t>
            </a:r>
            <a:r>
              <a:rPr lang="en-US" sz="2000" dirty="0" err="1">
                <a:solidFill>
                  <a:schemeClr val="tx1"/>
                </a:solidFill>
              </a:rPr>
              <a:t>SpaceX</a:t>
            </a:r>
            <a:r>
              <a:rPr lang="en-US" sz="2000" dirty="0">
                <a:solidFill>
                  <a:schemeClr val="tx1"/>
                </a:solidFill>
              </a:rPr>
              <a:t> stands out with the best pricing in the industry, offering launches at $62 million compared to the $165 million USD charged by competitors. This competitive edge is largely due to </a:t>
            </a:r>
            <a:r>
              <a:rPr lang="en-US" sz="2000" dirty="0" err="1">
                <a:solidFill>
                  <a:schemeClr val="tx1"/>
                </a:solidFill>
              </a:rPr>
              <a:t>SpaceX's</a:t>
            </a:r>
            <a:r>
              <a:rPr lang="en-US" sz="2000" dirty="0">
                <a:solidFill>
                  <a:schemeClr val="tx1"/>
                </a:solidFill>
              </a:rPr>
              <a:t> ability to recover part of the rocket, specifically Stage 1. Seeing this, Space Y is eager to compete with </a:t>
            </a:r>
            <a:r>
              <a:rPr lang="en-US" sz="2000" dirty="0" err="1">
                <a:solidFill>
                  <a:schemeClr val="tx1"/>
                </a:solidFill>
              </a:rPr>
              <a:t>SpaceX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b="1" u="sng" dirty="0"/>
              <a:t>Problem: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Space Y has tasked us with training a machine learning model to predict the successful recovery of Stage 1.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u="heavy" spc="-385" dirty="0">
                <a:uFill>
                  <a:solidFill>
                    <a:srgbClr val="7D7D7D"/>
                  </a:solidFill>
                </a:uFill>
              </a:rPr>
              <a:t>Successful </a:t>
            </a:r>
            <a:r>
              <a:rPr lang="en-US" u="heavy" spc="-395" dirty="0">
                <a:uFill>
                  <a:solidFill>
                    <a:srgbClr val="7D7D7D"/>
                  </a:solidFill>
                </a:uFill>
              </a:rPr>
              <a:t>Launches Across </a:t>
            </a:r>
            <a:r>
              <a:rPr lang="en-US"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u="heavy" spc="-42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u="heavy" spc="-380" dirty="0">
                <a:uFill>
                  <a:solidFill>
                    <a:srgbClr val="7D7D7D"/>
                  </a:solidFill>
                </a:uFill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1771650"/>
            <a:ext cx="83978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88720" y="4631192"/>
            <a:ext cx="923544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lang="en-US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US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u="heavy" spc="-285" dirty="0">
                <a:uFill>
                  <a:solidFill>
                    <a:srgbClr val="7D7D7D"/>
                  </a:solidFill>
                </a:uFill>
              </a:rPr>
              <a:t>Highest </a:t>
            </a:r>
            <a:r>
              <a:rPr lang="en-US" u="heavy" spc="-520" dirty="0">
                <a:uFill>
                  <a:solidFill>
                    <a:srgbClr val="7D7D7D"/>
                  </a:solidFill>
                </a:uFill>
              </a:rPr>
              <a:t>Success </a:t>
            </a:r>
            <a:r>
              <a:rPr lang="en-US" u="heavy" spc="-395" dirty="0">
                <a:uFill>
                  <a:solidFill>
                    <a:srgbClr val="7D7D7D"/>
                  </a:solidFill>
                </a:uFill>
              </a:rPr>
              <a:t>Rate </a:t>
            </a:r>
            <a:r>
              <a:rPr lang="en-US"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u="heavy" spc="-40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u="heavy" spc="-325" dirty="0">
                <a:uFill>
                  <a:solidFill>
                    <a:srgbClr val="7D7D7D"/>
                  </a:solidFill>
                </a:uFill>
              </a:rPr>
              <a:t>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630363"/>
            <a:ext cx="11628437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21080" y="5702407"/>
            <a:ext cx="8214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</a:t>
            </a:r>
            <a:endParaRPr lang="en-IN" dirty="0"/>
          </a:p>
        </p:txBody>
      </p:sp>
      <p:sp>
        <p:nvSpPr>
          <p:cNvPr id="7" name="object 4"/>
          <p:cNvSpPr/>
          <p:nvPr/>
        </p:nvSpPr>
        <p:spPr>
          <a:xfrm>
            <a:off x="4613147" y="2143506"/>
            <a:ext cx="2570988" cy="2570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280988" y="1844040"/>
            <a:ext cx="3401568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 smtClean="0"/>
              <a:t>Payload </a:t>
            </a:r>
            <a:r>
              <a:rPr lang="en-US" spc="-390" dirty="0"/>
              <a:t>Mass </a:t>
            </a:r>
            <a:r>
              <a:rPr lang="en-US" spc="-365" dirty="0"/>
              <a:t>vs. </a:t>
            </a:r>
            <a:r>
              <a:rPr lang="en-US" spc="-520" dirty="0"/>
              <a:t>Success </a:t>
            </a:r>
            <a:r>
              <a:rPr lang="en-US" spc="-365" dirty="0"/>
              <a:t>vs. </a:t>
            </a:r>
            <a:r>
              <a:rPr lang="en-US" spc="-270" dirty="0"/>
              <a:t>Booster  </a:t>
            </a:r>
            <a:r>
              <a:rPr lang="en-US" u="heavy" spc="-330" dirty="0">
                <a:uFill>
                  <a:solidFill>
                    <a:srgbClr val="7D7D7D"/>
                  </a:solidFill>
                </a:uFill>
              </a:rPr>
              <a:t>Version</a:t>
            </a:r>
            <a:r>
              <a:rPr lang="en-US" u="heavy" spc="-409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u="heavy" spc="-330" dirty="0">
                <a:uFill>
                  <a:solidFill>
                    <a:srgbClr val="7D7D7D"/>
                  </a:solidFill>
                </a:uFill>
              </a:rPr>
              <a:t>Category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94460"/>
            <a:ext cx="10574135" cy="345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69720" y="5103674"/>
            <a:ext cx="8732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US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US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US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US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kg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3086100" y="1466088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6"/>
          <p:cNvSpPr txBox="1"/>
          <p:nvPr/>
        </p:nvSpPr>
        <p:spPr>
          <a:xfrm>
            <a:off x="1176019" y="5000396"/>
            <a:ext cx="9213215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All models had virtually the </a:t>
            </a:r>
            <a:r>
              <a:rPr sz="1600" spc="-10" dirty="0">
                <a:latin typeface="Carlito"/>
                <a:cs typeface="Carlito"/>
              </a:rPr>
              <a:t>same </a:t>
            </a:r>
            <a:r>
              <a:rPr sz="1600" spc="-20" dirty="0">
                <a:latin typeface="Carlito"/>
                <a:cs typeface="Carlito"/>
              </a:rPr>
              <a:t>accuracy </a:t>
            </a:r>
            <a:r>
              <a:rPr sz="1600" spc="-5" dirty="0">
                <a:latin typeface="Carlito"/>
                <a:cs typeface="Carlito"/>
              </a:rPr>
              <a:t>on the </a:t>
            </a:r>
            <a:r>
              <a:rPr sz="1600" spc="-20" dirty="0">
                <a:latin typeface="Carlito"/>
                <a:cs typeface="Carlito"/>
              </a:rPr>
              <a:t>test set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20" dirty="0">
                <a:latin typeface="Carlito"/>
                <a:cs typeface="Carlito"/>
              </a:rPr>
              <a:t>83.33% </a:t>
            </a:r>
            <a:r>
              <a:rPr sz="1600" spc="-45" dirty="0">
                <a:latin typeface="Carlito"/>
                <a:cs typeface="Carlito"/>
              </a:rPr>
              <a:t>accuracy.  </a:t>
            </a:r>
            <a:r>
              <a:rPr sz="1600" dirty="0">
                <a:latin typeface="Carlito"/>
                <a:cs typeface="Carlito"/>
              </a:rPr>
              <a:t>It </a:t>
            </a:r>
            <a:r>
              <a:rPr sz="1600" spc="-5" dirty="0">
                <a:latin typeface="Carlito"/>
                <a:cs typeface="Carlito"/>
              </a:rPr>
              <a:t>should be </a:t>
            </a:r>
            <a:r>
              <a:rPr sz="1600" spc="-15" dirty="0">
                <a:latin typeface="Carlito"/>
                <a:cs typeface="Carlito"/>
              </a:rPr>
              <a:t>noted </a:t>
            </a:r>
            <a:r>
              <a:rPr sz="1600" spc="-10" dirty="0">
                <a:latin typeface="Carlito"/>
                <a:cs typeface="Carlito"/>
              </a:rPr>
              <a:t>that </a:t>
            </a:r>
            <a:r>
              <a:rPr sz="1600" spc="-20" dirty="0">
                <a:latin typeface="Carlito"/>
                <a:cs typeface="Carlito"/>
              </a:rPr>
              <a:t>test size </a:t>
            </a:r>
            <a:r>
              <a:rPr sz="1600" dirty="0">
                <a:latin typeface="Carlito"/>
                <a:cs typeface="Carlito"/>
              </a:rPr>
              <a:t>is </a:t>
            </a:r>
            <a:r>
              <a:rPr sz="1600" spc="-5" dirty="0">
                <a:latin typeface="Carlito"/>
                <a:cs typeface="Carlito"/>
              </a:rPr>
              <a:t>small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5" dirty="0">
                <a:latin typeface="Carlito"/>
                <a:cs typeface="Carlito"/>
              </a:rPr>
              <a:t>only </a:t>
            </a:r>
            <a:r>
              <a:rPr sz="1600" spc="-10" dirty="0">
                <a:latin typeface="Carlito"/>
                <a:cs typeface="Carlito"/>
              </a:rPr>
              <a:t>sample </a:t>
            </a:r>
            <a:r>
              <a:rPr sz="1600" spc="-20" dirty="0">
                <a:latin typeface="Carlito"/>
                <a:cs typeface="Carlito"/>
              </a:rPr>
              <a:t>size </a:t>
            </a:r>
            <a:r>
              <a:rPr sz="1600" spc="-5" dirty="0">
                <a:latin typeface="Carlito"/>
                <a:cs typeface="Carlito"/>
              </a:rPr>
              <a:t>of</a:t>
            </a:r>
            <a:r>
              <a:rPr sz="1600" spc="-204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18.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latin typeface="Carlito"/>
                <a:cs typeface="Carlito"/>
              </a:rPr>
              <a:t>This </a:t>
            </a:r>
            <a:r>
              <a:rPr sz="1600" spc="-20" dirty="0">
                <a:latin typeface="Carlito"/>
                <a:cs typeface="Carlito"/>
              </a:rPr>
              <a:t>can cause large variance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20" dirty="0">
                <a:latin typeface="Carlito"/>
                <a:cs typeface="Carlito"/>
              </a:rPr>
              <a:t>accuracy results, </a:t>
            </a:r>
            <a:r>
              <a:rPr sz="1600" spc="-15" dirty="0">
                <a:latin typeface="Carlito"/>
                <a:cs typeface="Carlito"/>
              </a:rPr>
              <a:t>such </a:t>
            </a:r>
            <a:r>
              <a:rPr sz="1600" spc="-5" dirty="0">
                <a:latin typeface="Carlito"/>
                <a:cs typeface="Carlito"/>
              </a:rPr>
              <a:t>as those in </a:t>
            </a:r>
            <a:r>
              <a:rPr sz="1600" spc="-15" dirty="0">
                <a:latin typeface="Carlito"/>
                <a:cs typeface="Carlito"/>
              </a:rPr>
              <a:t>Decision </a:t>
            </a:r>
            <a:r>
              <a:rPr sz="1600" spc="-65" dirty="0">
                <a:latin typeface="Carlito"/>
                <a:cs typeface="Carlito"/>
              </a:rPr>
              <a:t>Tree </a:t>
            </a:r>
            <a:r>
              <a:rPr sz="1600" spc="-10" dirty="0">
                <a:latin typeface="Carlito"/>
                <a:cs typeface="Carlito"/>
              </a:rPr>
              <a:t>Classifier </a:t>
            </a:r>
            <a:r>
              <a:rPr sz="1600" spc="-5" dirty="0">
                <a:latin typeface="Carlito"/>
                <a:cs typeface="Carlito"/>
              </a:rPr>
              <a:t>model in </a:t>
            </a:r>
            <a:r>
              <a:rPr sz="1600" spc="-25" dirty="0">
                <a:latin typeface="Carlito"/>
                <a:cs typeface="Carlito"/>
              </a:rPr>
              <a:t>repeated</a:t>
            </a:r>
            <a:r>
              <a:rPr sz="1600" spc="60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runs.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-55" dirty="0">
                <a:latin typeface="Carlito"/>
                <a:cs typeface="Carlito"/>
              </a:rPr>
              <a:t>We </a:t>
            </a:r>
            <a:r>
              <a:rPr sz="1600" spc="-20" dirty="0">
                <a:latin typeface="Carlito"/>
                <a:cs typeface="Carlito"/>
              </a:rPr>
              <a:t>likely </a:t>
            </a:r>
            <a:r>
              <a:rPr sz="1600" spc="-15" dirty="0">
                <a:latin typeface="Carlito"/>
                <a:cs typeface="Carlito"/>
              </a:rPr>
              <a:t>need </a:t>
            </a:r>
            <a:r>
              <a:rPr sz="1600" spc="-25" dirty="0">
                <a:latin typeface="Carlito"/>
                <a:cs typeface="Carlito"/>
              </a:rPr>
              <a:t>more data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0" dirty="0">
                <a:latin typeface="Carlito"/>
                <a:cs typeface="Carlito"/>
              </a:rPr>
              <a:t>determine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20" dirty="0">
                <a:latin typeface="Carlito"/>
                <a:cs typeface="Carlito"/>
              </a:rPr>
              <a:t>best</a:t>
            </a:r>
            <a:r>
              <a:rPr sz="1600" spc="114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model.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3075432" y="1661160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 txBox="1"/>
          <p:nvPr/>
        </p:nvSpPr>
        <p:spPr>
          <a:xfrm>
            <a:off x="1216863" y="5295640"/>
            <a:ext cx="8708390" cy="145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Since </a:t>
            </a:r>
            <a:r>
              <a:rPr sz="1600" dirty="0">
                <a:latin typeface="Carlito"/>
                <a:cs typeface="Carlito"/>
              </a:rPr>
              <a:t>all </a:t>
            </a:r>
            <a:r>
              <a:rPr sz="1600" spc="-5" dirty="0">
                <a:latin typeface="Carlito"/>
                <a:cs typeface="Carlito"/>
              </a:rPr>
              <a:t>models </a:t>
            </a:r>
            <a:r>
              <a:rPr sz="1600" spc="-25" dirty="0">
                <a:latin typeface="Carlito"/>
                <a:cs typeface="Carlito"/>
              </a:rPr>
              <a:t>performed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same </a:t>
            </a:r>
            <a:r>
              <a:rPr sz="1600" spc="-25" dirty="0">
                <a:latin typeface="Carlito"/>
                <a:cs typeface="Carlito"/>
              </a:rPr>
              <a:t>for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20" dirty="0">
                <a:latin typeface="Carlito"/>
                <a:cs typeface="Carlito"/>
              </a:rPr>
              <a:t>test set,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20" dirty="0">
                <a:latin typeface="Carlito"/>
                <a:cs typeface="Carlito"/>
              </a:rPr>
              <a:t>confusion </a:t>
            </a:r>
            <a:r>
              <a:rPr sz="1600" spc="-10" dirty="0">
                <a:latin typeface="Carlito"/>
                <a:cs typeface="Carlito"/>
              </a:rPr>
              <a:t>matrix is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0" dirty="0">
                <a:latin typeface="Carlito"/>
                <a:cs typeface="Carlito"/>
              </a:rPr>
              <a:t>same </a:t>
            </a:r>
            <a:r>
              <a:rPr sz="1600" spc="-20" dirty="0">
                <a:latin typeface="Carlito"/>
                <a:cs typeface="Carlito"/>
              </a:rPr>
              <a:t>across </a:t>
            </a:r>
            <a:r>
              <a:rPr sz="1600" dirty="0">
                <a:latin typeface="Carlito"/>
                <a:cs typeface="Carlito"/>
              </a:rPr>
              <a:t>all </a:t>
            </a:r>
            <a:r>
              <a:rPr sz="1600" spc="-5" dirty="0">
                <a:latin typeface="Carlito"/>
                <a:cs typeface="Carlito"/>
              </a:rPr>
              <a:t>models.  The </a:t>
            </a:r>
            <a:r>
              <a:rPr sz="1600" spc="-1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predicted </a:t>
            </a:r>
            <a:r>
              <a:rPr sz="1600" spc="-5" dirty="0">
                <a:latin typeface="Carlito"/>
                <a:cs typeface="Carlito"/>
              </a:rPr>
              <a:t>12 </a:t>
            </a:r>
            <a:r>
              <a:rPr sz="1600" spc="-20" dirty="0">
                <a:latin typeface="Carlito"/>
                <a:cs typeface="Carlito"/>
              </a:rPr>
              <a:t>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5" dirty="0">
                <a:latin typeface="Carlito"/>
                <a:cs typeface="Carlito"/>
              </a:rPr>
              <a:t>when the true label</a:t>
            </a:r>
            <a:r>
              <a:rPr sz="1600" spc="275" dirty="0">
                <a:latin typeface="Carlito"/>
                <a:cs typeface="Carlito"/>
              </a:rPr>
              <a:t> </a:t>
            </a:r>
            <a:r>
              <a:rPr sz="1600" spc="-20" dirty="0">
                <a:latin typeface="Carlito"/>
                <a:cs typeface="Carlito"/>
              </a:rPr>
              <a:t>was successful </a:t>
            </a:r>
            <a:r>
              <a:rPr sz="1600" spc="-10" dirty="0">
                <a:latin typeface="Carlito"/>
                <a:cs typeface="Carlito"/>
              </a:rPr>
              <a:t>landing.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predicted </a:t>
            </a:r>
            <a:r>
              <a:rPr sz="1600" spc="-5" dirty="0">
                <a:latin typeface="Carlito"/>
                <a:cs typeface="Carlito"/>
              </a:rPr>
              <a:t>3 </a:t>
            </a:r>
            <a:r>
              <a:rPr sz="1600" spc="-20" dirty="0">
                <a:latin typeface="Carlito"/>
                <a:cs typeface="Carlito"/>
              </a:rPr>
              <a:t>unsuccessful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5" dirty="0">
                <a:latin typeface="Carlito"/>
                <a:cs typeface="Carlito"/>
              </a:rPr>
              <a:t>when the true label </a:t>
            </a:r>
            <a:r>
              <a:rPr sz="1600" spc="-15" dirty="0">
                <a:latin typeface="Carlito"/>
                <a:cs typeface="Carlito"/>
              </a:rPr>
              <a:t>was </a:t>
            </a:r>
            <a:r>
              <a:rPr sz="1600" spc="-20" dirty="0">
                <a:latin typeface="Carlito"/>
                <a:cs typeface="Carlito"/>
              </a:rPr>
              <a:t>unsuccessful</a:t>
            </a:r>
            <a:r>
              <a:rPr sz="1600" spc="14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landing.</a:t>
            </a:r>
            <a:endParaRPr sz="16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1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predicted </a:t>
            </a:r>
            <a:r>
              <a:rPr sz="1600" spc="-5" dirty="0">
                <a:latin typeface="Carlito"/>
                <a:cs typeface="Carlito"/>
              </a:rPr>
              <a:t>3 </a:t>
            </a:r>
            <a:r>
              <a:rPr sz="1600" spc="-20" dirty="0">
                <a:latin typeface="Carlito"/>
                <a:cs typeface="Carlito"/>
              </a:rPr>
              <a:t>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5" dirty="0">
                <a:latin typeface="Carlito"/>
                <a:cs typeface="Carlito"/>
              </a:rPr>
              <a:t>when the true label </a:t>
            </a:r>
            <a:r>
              <a:rPr sz="1600" spc="-20" dirty="0">
                <a:latin typeface="Carlito"/>
                <a:cs typeface="Carlito"/>
              </a:rPr>
              <a:t>was unsuccessful </a:t>
            </a:r>
            <a:r>
              <a:rPr sz="1600" spc="-10" dirty="0">
                <a:latin typeface="Carlito"/>
                <a:cs typeface="Carlito"/>
              </a:rPr>
              <a:t>landings </a:t>
            </a:r>
            <a:r>
              <a:rPr sz="1600" spc="-20" dirty="0">
                <a:latin typeface="Carlito"/>
                <a:cs typeface="Carlito"/>
              </a:rPr>
              <a:t>(false positives).  </a:t>
            </a:r>
            <a:r>
              <a:rPr sz="1600" spc="-15" dirty="0">
                <a:latin typeface="Carlito"/>
                <a:cs typeface="Carlito"/>
              </a:rPr>
              <a:t>Our </a:t>
            </a:r>
            <a:r>
              <a:rPr sz="1600" spc="-5" dirty="0">
                <a:latin typeface="Carlito"/>
                <a:cs typeface="Carlito"/>
              </a:rPr>
              <a:t>models </a:t>
            </a:r>
            <a:r>
              <a:rPr sz="1600" spc="-20" dirty="0">
                <a:latin typeface="Carlito"/>
                <a:cs typeface="Carlito"/>
              </a:rPr>
              <a:t>over predict successful</a:t>
            </a:r>
            <a:r>
              <a:rPr sz="1600" spc="13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landings.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1322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Our task was to develop a machine learning model for </a:t>
            </a:r>
            <a:r>
              <a:rPr lang="en-US" sz="2400" dirty="0" err="1"/>
              <a:t>SpaceY</a:t>
            </a:r>
            <a:r>
              <a:rPr lang="en-US" sz="2400" dirty="0"/>
              <a:t>, which aims to bid against </a:t>
            </a:r>
            <a:r>
              <a:rPr lang="en-US" sz="2400" dirty="0" err="1"/>
              <a:t>SpaceX</a:t>
            </a:r>
            <a:r>
              <a:rPr lang="en-US" sz="2400" dirty="0"/>
              <a:t>. The goal of the model is to predict the success of Stage 1 landings to save approximately $100 million USD per launch.</a:t>
            </a:r>
          </a:p>
          <a:p>
            <a:r>
              <a:rPr lang="en-US" sz="2400" dirty="0"/>
              <a:t>Here's a summary of the project:</a:t>
            </a:r>
          </a:p>
          <a:p>
            <a:pPr lvl="1"/>
            <a:r>
              <a:rPr lang="en-US" sz="2000" b="1" dirty="0"/>
              <a:t>Data Collection</a:t>
            </a:r>
            <a:r>
              <a:rPr lang="en-US" sz="2000" dirty="0"/>
              <a:t>: We used data from the public </a:t>
            </a:r>
            <a:r>
              <a:rPr lang="en-US" sz="2000" dirty="0" err="1"/>
              <a:t>SpaceX</a:t>
            </a:r>
            <a:r>
              <a:rPr lang="en-US" sz="2000" dirty="0"/>
              <a:t> API and web scraping from the </a:t>
            </a:r>
            <a:r>
              <a:rPr lang="en-US" sz="2000" dirty="0" err="1"/>
              <a:t>SpaceX</a:t>
            </a:r>
            <a:r>
              <a:rPr lang="en-US" sz="2000" dirty="0"/>
              <a:t> Wikipedia page to gather relevant information.</a:t>
            </a:r>
          </a:p>
          <a:p>
            <a:pPr lvl="1"/>
            <a:r>
              <a:rPr lang="en-US" sz="2000" b="1" dirty="0"/>
              <a:t>Data Labeling and Storage</a:t>
            </a:r>
            <a:r>
              <a:rPr lang="en-US" sz="2000" dirty="0"/>
              <a:t>: The collected data was labeled and stored in a DB2 SQL database.</a:t>
            </a:r>
          </a:p>
          <a:p>
            <a:pPr lvl="1"/>
            <a:r>
              <a:rPr lang="en-US" sz="2000" b="1" dirty="0"/>
              <a:t>Dashboard Creation</a:t>
            </a:r>
            <a:r>
              <a:rPr lang="en-US" sz="2000" dirty="0"/>
              <a:t>: We created a dashboard for data visualization, providing insights into the data and the predictions.</a:t>
            </a:r>
          </a:p>
          <a:p>
            <a:pPr lvl="1"/>
            <a:r>
              <a:rPr lang="en-US" sz="2000" b="1" dirty="0"/>
              <a:t>Model Development</a:t>
            </a:r>
            <a:r>
              <a:rPr lang="en-US" sz="2000" dirty="0"/>
              <a:t>: We developed a machine learning model to predict the success of Stage 1 landings. The model achieved an accuracy of 83%.</a:t>
            </a:r>
          </a:p>
          <a:p>
            <a:pPr lvl="1"/>
            <a:r>
              <a:rPr lang="en-US" sz="2000" b="1" dirty="0"/>
              <a:t>Utility for </a:t>
            </a:r>
            <a:r>
              <a:rPr lang="en-US" sz="2000" b="1" dirty="0" err="1"/>
              <a:t>SpaceY</a:t>
            </a:r>
            <a:r>
              <a:rPr lang="en-US" sz="2000" dirty="0"/>
              <a:t>: </a:t>
            </a:r>
            <a:r>
              <a:rPr lang="en-US" sz="2000" dirty="0" err="1"/>
              <a:t>Allon</a:t>
            </a:r>
            <a:r>
              <a:rPr lang="en-US" sz="2000" dirty="0"/>
              <a:t> Mask, representing </a:t>
            </a:r>
            <a:r>
              <a:rPr lang="en-US" sz="2000" dirty="0" err="1"/>
              <a:t>SpaceY</a:t>
            </a:r>
            <a:r>
              <a:rPr lang="en-US" sz="2000" dirty="0"/>
              <a:t>, can use this model to predict with relatively high accuracy whether a launch will have a successful Stage 1 landing before it takes place. This can help determine whether to proceed with the launch or not.</a:t>
            </a:r>
          </a:p>
          <a:p>
            <a:r>
              <a:rPr lang="en-US" sz="2400" b="1" dirty="0"/>
              <a:t>Future Improvements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Collect more data to better determine the most effective machine learning model.</a:t>
            </a:r>
          </a:p>
          <a:p>
            <a:pPr lvl="1"/>
            <a:r>
              <a:rPr lang="en-US" sz="2000" dirty="0"/>
              <a:t>Improve the model's accuracy by leveraging additional data and refining the model parameters.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176018" y="1496901"/>
            <a:ext cx="9339581" cy="470577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sz="20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u="heavy" spc="-10" dirty="0">
                <a:solidFill>
                  <a:schemeClr val="accent1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  <a:hlinkClick r:id="rId4"/>
              </a:rPr>
              <a:t>https://</a:t>
            </a:r>
            <a:r>
              <a:rPr lang="en-IN" sz="2000" u="heavy" spc="-10" dirty="0" smtClean="0">
                <a:solidFill>
                  <a:schemeClr val="accent1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  <a:hlinkClick r:id="rId4"/>
              </a:rPr>
              <a:t>github.com/VISHAL-038/dataScience_finalProject</a:t>
            </a:r>
            <a:endParaRPr lang="en-IN" sz="2000" u="heavy" spc="-10" dirty="0" smtClean="0">
              <a:solidFill>
                <a:schemeClr val="accent1"/>
              </a:solidFill>
              <a:uFill>
                <a:solidFill>
                  <a:srgbClr val="800080"/>
                </a:solidFill>
              </a:u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endParaRPr sz="175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  <a:endParaRPr sz="2000" dirty="0">
              <a:latin typeface="Carlito"/>
              <a:cs typeface="Carlito"/>
            </a:endParaRPr>
          </a:p>
          <a:p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Instructors: </a:t>
            </a:r>
            <a:r>
              <a:rPr lang="en-IN" sz="2000" b="1" dirty="0" err="1">
                <a:solidFill>
                  <a:srgbClr val="24292F"/>
                </a:solidFill>
                <a:latin typeface="-apple-system"/>
              </a:rPr>
              <a:t>Dr.</a:t>
            </a:r>
            <a:r>
              <a:rPr lang="en-IN" sz="2000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IN" sz="2000" b="1" dirty="0" err="1" smtClean="0">
                <a:solidFill>
                  <a:srgbClr val="24292F"/>
                </a:solidFill>
                <a:latin typeface="-apple-system"/>
              </a:rPr>
              <a:t>Pooja</a:t>
            </a:r>
            <a:r>
              <a:rPr lang="en-IN" sz="2000" b="1" dirty="0" smtClean="0">
                <a:solidFill>
                  <a:srgbClr val="24292F"/>
                </a:solidFill>
                <a:latin typeface="-apple-system"/>
              </a:rPr>
              <a:t> ,Romeo </a:t>
            </a:r>
            <a:r>
              <a:rPr lang="en-IN" sz="2000" b="1" dirty="0" err="1" smtClean="0">
                <a:solidFill>
                  <a:srgbClr val="24292F"/>
                </a:solidFill>
                <a:latin typeface="-apple-system"/>
              </a:rPr>
              <a:t>Kienzler</a:t>
            </a:r>
            <a:r>
              <a:rPr lang="en-IN" sz="2000" b="1" dirty="0" smtClean="0">
                <a:solidFill>
                  <a:srgbClr val="24292F"/>
                </a:solidFill>
                <a:latin typeface="-apple-system"/>
              </a:rPr>
              <a:t> ,Joseph </a:t>
            </a:r>
            <a:r>
              <a:rPr lang="en-IN" sz="2000" b="1" dirty="0" err="1" smtClean="0">
                <a:solidFill>
                  <a:srgbClr val="24292F"/>
                </a:solidFill>
                <a:latin typeface="-apple-system"/>
              </a:rPr>
              <a:t>Santarcangelo,Polong</a:t>
            </a:r>
            <a:r>
              <a:rPr lang="en-IN" sz="2000" b="1" dirty="0" smtClean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IN" sz="2000" b="1" dirty="0" err="1" smtClean="0">
                <a:solidFill>
                  <a:srgbClr val="24292F"/>
                </a:solidFill>
                <a:latin typeface="-apple-system"/>
              </a:rPr>
              <a:t>Lin,Alex</a:t>
            </a:r>
            <a:r>
              <a:rPr lang="en-IN" sz="2000" b="1" dirty="0" smtClean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IN" sz="2000" b="1" dirty="0" err="1" smtClean="0">
                <a:solidFill>
                  <a:srgbClr val="24292F"/>
                </a:solidFill>
                <a:latin typeface="-apple-system"/>
              </a:rPr>
              <a:t>Aklson,Rav</a:t>
            </a:r>
            <a:r>
              <a:rPr lang="en-IN" sz="2000" b="1" dirty="0" smtClean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IN" sz="2000" b="1" dirty="0" err="1" smtClean="0">
                <a:solidFill>
                  <a:srgbClr val="24292F"/>
                </a:solidFill>
                <a:latin typeface="-apple-system"/>
              </a:rPr>
              <a:t>Ahuja,Saishruthi</a:t>
            </a:r>
            <a:r>
              <a:rPr lang="en-IN" sz="2000" b="1" dirty="0" smtClean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IN" sz="2000" b="1" dirty="0" err="1" smtClean="0">
                <a:solidFill>
                  <a:srgbClr val="24292F"/>
                </a:solidFill>
                <a:latin typeface="-apple-system"/>
              </a:rPr>
              <a:t>Swaminathan,SAEED</a:t>
            </a:r>
            <a:r>
              <a:rPr lang="en-IN" sz="2000" b="1" dirty="0" smtClean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IN" sz="2000" b="1" dirty="0" err="1" smtClean="0">
                <a:solidFill>
                  <a:srgbClr val="24292F"/>
                </a:solidFill>
                <a:latin typeface="-apple-system"/>
              </a:rPr>
              <a:t>AGHABOZORGI,Hima</a:t>
            </a:r>
            <a:r>
              <a:rPr lang="en-IN" sz="2000" b="1" dirty="0" smtClean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IN" sz="2000" b="1" dirty="0" err="1" smtClean="0">
                <a:solidFill>
                  <a:srgbClr val="24292F"/>
                </a:solidFill>
                <a:latin typeface="-apple-system"/>
              </a:rPr>
              <a:t>Vasudevan,Azim</a:t>
            </a:r>
            <a:r>
              <a:rPr lang="en-IN" sz="2000" b="1" dirty="0" smtClean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IN" sz="2000" b="1" dirty="0" err="1" smtClean="0">
                <a:solidFill>
                  <a:srgbClr val="24292F"/>
                </a:solidFill>
                <a:latin typeface="-apple-system"/>
              </a:rPr>
              <a:t>Hirjani,Aije</a:t>
            </a:r>
            <a:r>
              <a:rPr lang="en-IN" sz="2000" b="1" dirty="0" smtClean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IN" sz="2000" b="1" dirty="0" err="1" smtClean="0">
                <a:solidFill>
                  <a:srgbClr val="24292F"/>
                </a:solidFill>
                <a:latin typeface="-apple-system"/>
              </a:rPr>
              <a:t>Egwaikhide,Yan</a:t>
            </a:r>
            <a:r>
              <a:rPr lang="en-IN" sz="2000" b="1" dirty="0" smtClean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IN" sz="2000" b="1" dirty="0" err="1">
                <a:solidFill>
                  <a:srgbClr val="24292F"/>
                </a:solidFill>
                <a:latin typeface="-apple-system"/>
              </a:rPr>
              <a:t>Luo</a:t>
            </a:r>
            <a:endParaRPr lang="en-IN" sz="2000" b="1" dirty="0">
              <a:solidFill>
                <a:srgbClr val="24292F"/>
              </a:solidFill>
              <a:latin typeface="-apple-system"/>
            </a:endParaRPr>
          </a:p>
          <a:p>
            <a:r>
              <a:rPr lang="en-IN" sz="2000" b="1" dirty="0">
                <a:solidFill>
                  <a:srgbClr val="24292F"/>
                </a:solidFill>
                <a:latin typeface="-apple-system"/>
              </a:rPr>
              <a:t>Svetlana </a:t>
            </a:r>
            <a:r>
              <a:rPr lang="en-IN" sz="2000" b="1" dirty="0" err="1">
                <a:solidFill>
                  <a:srgbClr val="24292F"/>
                </a:solidFill>
                <a:latin typeface="-apple-system"/>
              </a:rPr>
              <a:t>Levitan</a:t>
            </a:r>
            <a:endParaRPr lang="en-IN" sz="2000" b="1" dirty="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sz="20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000" u="heavy" spc="-20" dirty="0">
                <a:solidFill>
                  <a:schemeClr val="accent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5"/>
              </a:rPr>
              <a:t>https://www.coursera.org/professional-certificates/ibm-data-science?#</a:t>
            </a:r>
            <a:r>
              <a:rPr lang="en-IN" sz="2000" u="heavy" spc="-20" dirty="0" smtClean="0">
                <a:solidFill>
                  <a:schemeClr val="accent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5"/>
              </a:rPr>
              <a:t>instructors</a:t>
            </a:r>
            <a:endParaRPr lang="en-IN" sz="2000" u="heavy" spc="-20" dirty="0" smtClean="0">
              <a:solidFill>
                <a:schemeClr val="accent1"/>
              </a:solidFill>
              <a:uFill>
                <a:solidFill>
                  <a:srgbClr val="2996E1"/>
                </a:solidFill>
              </a:u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endParaRPr sz="20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Combined </a:t>
            </a:r>
            <a:r>
              <a:rPr lang="en-US" sz="8000" spc="-20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data from </a:t>
            </a:r>
            <a:r>
              <a:rPr lang="en-US" sz="8000" spc="-5" dirty="0" err="1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SpaceX</a:t>
            </a:r>
            <a:r>
              <a:rPr lang="en-US" sz="8000" spc="-5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 public 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API and </a:t>
            </a:r>
            <a:r>
              <a:rPr lang="en-US" sz="8000" spc="-5" dirty="0" err="1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SpaceX</a:t>
            </a:r>
            <a:r>
              <a:rPr lang="en-US" sz="8000" spc="-5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 Wikipedia</a:t>
            </a:r>
            <a:r>
              <a:rPr lang="en-US" sz="8000" spc="15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page</a:t>
            </a:r>
            <a:endParaRPr lang="en-US" sz="8000" dirty="0">
              <a:solidFill>
                <a:schemeClr val="bg2">
                  <a:lumMod val="50000"/>
                </a:schemeClr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Classifying true landings 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as </a:t>
            </a:r>
            <a:r>
              <a:rPr lang="en-US" sz="8000" spc="-5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successful 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and </a:t>
            </a:r>
            <a:r>
              <a:rPr lang="en-US" sz="8000" spc="-10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unsuccessful</a:t>
            </a:r>
            <a:r>
              <a:rPr lang="en-US" sz="8000" spc="-50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otherwise</a:t>
            </a:r>
            <a:endParaRPr lang="en-US" sz="8000" dirty="0">
              <a:solidFill>
                <a:schemeClr val="bg2">
                  <a:lumMod val="50000"/>
                </a:schemeClr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tabLst>
                <a:tab pos="697865" algn="l"/>
                <a:tab pos="699135" algn="l"/>
              </a:tabLst>
            </a:pPr>
            <a:r>
              <a:rPr lang="en-IN" sz="8000" spc="-45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Tuned </a:t>
            </a:r>
            <a:r>
              <a:rPr lang="en-IN" sz="8000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models </a:t>
            </a:r>
            <a:r>
              <a:rPr lang="en-IN" sz="8000" spc="-5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using</a:t>
            </a:r>
            <a:r>
              <a:rPr lang="en-IN" sz="8000" spc="10" dirty="0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 </a:t>
            </a:r>
            <a:r>
              <a:rPr lang="en-IN" sz="8000" spc="-20" dirty="0" err="1">
                <a:solidFill>
                  <a:schemeClr val="bg2">
                    <a:lumMod val="50000"/>
                  </a:schemeClr>
                </a:solidFill>
                <a:latin typeface="Carlito"/>
                <a:cs typeface="Carlito"/>
              </a:rPr>
              <a:t>GridSearchCV</a:t>
            </a:r>
            <a:endParaRPr lang="en-IN" sz="8000" dirty="0">
              <a:solidFill>
                <a:schemeClr val="bg2">
                  <a:lumMod val="50000"/>
                </a:schemeClr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IN" sz="24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IN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IN" sz="24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IN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10" dirty="0" err="1">
                <a:solidFill>
                  <a:srgbClr val="404040"/>
                </a:solidFill>
                <a:latin typeface="Carlito"/>
                <a:cs typeface="Carlito"/>
              </a:rPr>
              <a:t>webscraping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IN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IN" sz="24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400" spc="-30" dirty="0" err="1">
                <a:solidFill>
                  <a:srgbClr val="404040"/>
                </a:solidFill>
                <a:latin typeface="Carlito"/>
                <a:cs typeface="Carlito"/>
              </a:rPr>
              <a:t>FlightNumber</a:t>
            </a:r>
            <a:r>
              <a:rPr lang="en-IN" sz="2400" spc="-3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en-IN" sz="2400" spc="-25" dirty="0" err="1">
                <a:solidFill>
                  <a:srgbClr val="404040"/>
                </a:solidFill>
                <a:latin typeface="Carlito"/>
                <a:cs typeface="Carlito"/>
              </a:rPr>
              <a:t>BoosterVersion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IN" sz="2400" spc="-5" dirty="0" err="1">
                <a:solidFill>
                  <a:srgbClr val="404040"/>
                </a:solidFill>
                <a:latin typeface="Carlito"/>
                <a:cs typeface="Carlito"/>
              </a:rPr>
              <a:t>LaunchSite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en-IN" sz="24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dirty="0" err="1">
                <a:solidFill>
                  <a:srgbClr val="404040"/>
                </a:solidFill>
                <a:latin typeface="Carlito"/>
                <a:cs typeface="Carlito"/>
              </a:rPr>
              <a:t>GridFins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,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en-IN" sz="2400" spc="-10" dirty="0" err="1">
                <a:solidFill>
                  <a:srgbClr val="404040"/>
                </a:solidFill>
                <a:latin typeface="Carlito"/>
                <a:cs typeface="Carlito"/>
              </a:rPr>
              <a:t>LandingPad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en-IN" sz="2400" spc="-10" dirty="0" err="1">
                <a:solidFill>
                  <a:srgbClr val="404040"/>
                </a:solidFill>
                <a:latin typeface="Carlito"/>
                <a:cs typeface="Carlito"/>
              </a:rPr>
              <a:t>ReusedCount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en-IN" sz="24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IN" sz="24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</a:t>
            </a:r>
            <a:r>
              <a:rPr lang="en-IN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Data</a:t>
            </a:r>
            <a:r>
              <a:rPr lang="en-IN" sz="24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IN" sz="2400" dirty="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IN" sz="24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IN" sz="24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24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IN" sz="24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IN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IN" sz="2400" dirty="0">
              <a:latin typeface="Carlito"/>
              <a:cs typeface="Carlito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80560" y="1792288"/>
            <a:ext cx="6890702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9" y="1800225"/>
            <a:ext cx="3111182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u="sng" spc="-5" dirty="0" err="1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</a:t>
            </a:r>
            <a:r>
              <a:rPr lang="en-IN" sz="2400" u="sng" spc="-15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sng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url</a:t>
            </a:r>
            <a:r>
              <a:rPr lang="en-IN" sz="2400" u="sng" dirty="0" smtClean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u="heavy" dirty="0">
                <a:solidFill>
                  <a:schemeClr val="accent1"/>
                </a:solidFill>
              </a:rPr>
              <a:t>https://github.com/VISHAL-038/dataScience_finalProject</a:t>
            </a:r>
            <a:endParaRPr lang="en-IN" sz="2400" dirty="0">
              <a:solidFill>
                <a:schemeClr val="accent1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2400" dirty="0">
              <a:latin typeface="Carlito"/>
              <a:cs typeface="Carlito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55" name="object 6"/>
          <p:cNvSpPr/>
          <p:nvPr/>
        </p:nvSpPr>
        <p:spPr>
          <a:xfrm>
            <a:off x="5062728" y="1754123"/>
            <a:ext cx="237744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7"/>
          <p:cNvGrpSpPr/>
          <p:nvPr/>
        </p:nvGrpSpPr>
        <p:grpSpPr>
          <a:xfrm>
            <a:off x="4782311" y="1478280"/>
            <a:ext cx="1851660" cy="1607820"/>
            <a:chOff x="4782311" y="1478280"/>
            <a:chExt cx="1851660" cy="1607820"/>
          </a:xfrm>
        </p:grpSpPr>
        <p:sp>
          <p:nvSpPr>
            <p:cNvPr id="57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12"/>
          <p:cNvSpPr txBox="1"/>
          <p:nvPr/>
        </p:nvSpPr>
        <p:spPr>
          <a:xfrm>
            <a:off x="5015865" y="1766061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2" name="object 13"/>
          <p:cNvGrpSpPr/>
          <p:nvPr/>
        </p:nvGrpSpPr>
        <p:grpSpPr>
          <a:xfrm>
            <a:off x="4782311" y="2807207"/>
            <a:ext cx="1851660" cy="1666239"/>
            <a:chOff x="4782311" y="2807207"/>
            <a:chExt cx="1851660" cy="1666239"/>
          </a:xfrm>
        </p:grpSpPr>
        <p:sp>
          <p:nvSpPr>
            <p:cNvPr id="63" name="object 14"/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19"/>
          <p:cNvSpPr txBox="1"/>
          <p:nvPr/>
        </p:nvSpPr>
        <p:spPr>
          <a:xfrm>
            <a:off x="5015865" y="2886583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9" name="object 20"/>
          <p:cNvGrpSpPr/>
          <p:nvPr/>
        </p:nvGrpSpPr>
        <p:grpSpPr>
          <a:xfrm>
            <a:off x="4782311" y="4137659"/>
            <a:ext cx="2790825" cy="1141730"/>
            <a:chOff x="4782311" y="4137659"/>
            <a:chExt cx="2790825" cy="1141730"/>
          </a:xfrm>
        </p:grpSpPr>
        <p:sp>
          <p:nvSpPr>
            <p:cNvPr id="70" name="object 21"/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26"/>
          <p:cNvSpPr txBox="1"/>
          <p:nvPr/>
        </p:nvSpPr>
        <p:spPr>
          <a:xfrm>
            <a:off x="4977765" y="4320920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76" name="object 27"/>
          <p:cNvGrpSpPr/>
          <p:nvPr/>
        </p:nvGrpSpPr>
        <p:grpSpPr>
          <a:xfrm>
            <a:off x="7139940" y="3073907"/>
            <a:ext cx="1859280" cy="2205355"/>
            <a:chOff x="7139940" y="3073907"/>
            <a:chExt cx="1859280" cy="2205355"/>
          </a:xfrm>
        </p:grpSpPr>
        <p:sp>
          <p:nvSpPr>
            <p:cNvPr id="77" name="object 28"/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30"/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2"/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33"/>
          <p:cNvSpPr txBox="1"/>
          <p:nvPr/>
        </p:nvSpPr>
        <p:spPr>
          <a:xfrm>
            <a:off x="7300721" y="4425442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83" name="object 34"/>
          <p:cNvGrpSpPr/>
          <p:nvPr/>
        </p:nvGrpSpPr>
        <p:grpSpPr>
          <a:xfrm>
            <a:off x="7139940" y="1744979"/>
            <a:ext cx="1868805" cy="2205355"/>
            <a:chOff x="7139940" y="1744979"/>
            <a:chExt cx="1868805" cy="2205355"/>
          </a:xfrm>
        </p:grpSpPr>
        <p:sp>
          <p:nvSpPr>
            <p:cNvPr id="84" name="object 35"/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6"/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7"/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8"/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40"/>
          <p:cNvSpPr txBox="1"/>
          <p:nvPr/>
        </p:nvSpPr>
        <p:spPr>
          <a:xfrm>
            <a:off x="7291578" y="3096005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90" name="object 41"/>
          <p:cNvGrpSpPr/>
          <p:nvPr/>
        </p:nvGrpSpPr>
        <p:grpSpPr>
          <a:xfrm>
            <a:off x="7139940" y="1478280"/>
            <a:ext cx="2790825" cy="1143000"/>
            <a:chOff x="7139940" y="1478280"/>
            <a:chExt cx="2790825" cy="1143000"/>
          </a:xfrm>
        </p:grpSpPr>
        <p:sp>
          <p:nvSpPr>
            <p:cNvPr id="91" name="object 42"/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43"/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47"/>
          <p:cNvSpPr txBox="1">
            <a:spLocks/>
          </p:cNvSpPr>
          <p:nvPr/>
        </p:nvSpPr>
        <p:spPr>
          <a:xfrm>
            <a:off x="7354061" y="1660905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smtClean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US" sz="1500" spc="-10" smtClean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US" sz="1500" spc="-204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500" spc="-5" smtClean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US" sz="1500" smtClean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US" sz="1500" spc="-20" smtClean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US" sz="1500" smtClean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US" sz="1500">
              <a:latin typeface="Carlito"/>
              <a:cs typeface="Carlito"/>
            </a:endParaRPr>
          </a:p>
        </p:txBody>
      </p:sp>
      <p:grpSp>
        <p:nvGrpSpPr>
          <p:cNvPr id="97" name="object 48"/>
          <p:cNvGrpSpPr/>
          <p:nvPr/>
        </p:nvGrpSpPr>
        <p:grpSpPr>
          <a:xfrm>
            <a:off x="9496043" y="1478280"/>
            <a:ext cx="1894839" cy="1143000"/>
            <a:chOff x="9496043" y="1478280"/>
            <a:chExt cx="1894839" cy="1143000"/>
          </a:xfrm>
        </p:grpSpPr>
        <p:sp>
          <p:nvSpPr>
            <p:cNvPr id="98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52"/>
          <p:cNvSpPr txBox="1"/>
          <p:nvPr/>
        </p:nvSpPr>
        <p:spPr>
          <a:xfrm>
            <a:off x="9640316" y="1660905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273518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u="sng" spc="-5" dirty="0" err="1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</a:t>
            </a:r>
            <a:r>
              <a:rPr lang="en-IN" sz="2000" u="sng" spc="-15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lang="en-IN" sz="2000" u="sng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url: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u="heavy" dirty="0">
                <a:solidFill>
                  <a:schemeClr val="accent1"/>
                </a:solidFill>
              </a:rPr>
              <a:t>https://github.com/VISHAL-038/dataScience_finalProject</a:t>
            </a:r>
            <a:endParaRPr lang="en-IN" sz="20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42372" y="14200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88" name="object 6"/>
          <p:cNvGrpSpPr/>
          <p:nvPr/>
        </p:nvGrpSpPr>
        <p:grpSpPr>
          <a:xfrm>
            <a:off x="5111496" y="713231"/>
            <a:ext cx="2621280" cy="2318385"/>
            <a:chOff x="5111496" y="713231"/>
            <a:chExt cx="2621280" cy="2318385"/>
          </a:xfrm>
        </p:grpSpPr>
        <p:sp>
          <p:nvSpPr>
            <p:cNvPr id="89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12"/>
          <p:cNvSpPr txBox="1"/>
          <p:nvPr/>
        </p:nvSpPr>
        <p:spPr>
          <a:xfrm>
            <a:off x="5314569" y="1104137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 dirty="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95" name="object 13"/>
          <p:cNvGrpSpPr/>
          <p:nvPr/>
        </p:nvGrpSpPr>
        <p:grpSpPr>
          <a:xfrm>
            <a:off x="5111496" y="2589276"/>
            <a:ext cx="2580640" cy="2318385"/>
            <a:chOff x="5111496" y="2589276"/>
            <a:chExt cx="2580640" cy="2318385"/>
          </a:xfrm>
        </p:grpSpPr>
        <p:sp>
          <p:nvSpPr>
            <p:cNvPr id="96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9"/>
          <p:cNvSpPr txBox="1"/>
          <p:nvPr/>
        </p:nvSpPr>
        <p:spPr>
          <a:xfrm>
            <a:off x="5514594" y="2980689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02" name="object 20"/>
          <p:cNvGrpSpPr/>
          <p:nvPr/>
        </p:nvGrpSpPr>
        <p:grpSpPr>
          <a:xfrm>
            <a:off x="5111496" y="4465320"/>
            <a:ext cx="3906520" cy="1580515"/>
            <a:chOff x="5111496" y="4465320"/>
            <a:chExt cx="3906520" cy="1580515"/>
          </a:xfrm>
        </p:grpSpPr>
        <p:sp>
          <p:nvSpPr>
            <p:cNvPr id="103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26"/>
          <p:cNvSpPr txBox="1"/>
          <p:nvPr/>
        </p:nvSpPr>
        <p:spPr>
          <a:xfrm>
            <a:off x="5470016" y="4854321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09" name="object 27"/>
          <p:cNvGrpSpPr/>
          <p:nvPr/>
        </p:nvGrpSpPr>
        <p:grpSpPr>
          <a:xfrm>
            <a:off x="8438388" y="2965704"/>
            <a:ext cx="2580640" cy="3080385"/>
            <a:chOff x="8438388" y="2965704"/>
            <a:chExt cx="2580640" cy="3080385"/>
          </a:xfrm>
        </p:grpSpPr>
        <p:sp>
          <p:nvSpPr>
            <p:cNvPr id="110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33"/>
          <p:cNvSpPr txBox="1"/>
          <p:nvPr/>
        </p:nvSpPr>
        <p:spPr>
          <a:xfrm>
            <a:off x="8727440" y="5007990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16" name="object 34"/>
          <p:cNvGrpSpPr/>
          <p:nvPr/>
        </p:nvGrpSpPr>
        <p:grpSpPr>
          <a:xfrm>
            <a:off x="8438388" y="1089660"/>
            <a:ext cx="2580640" cy="3112135"/>
            <a:chOff x="8438388" y="1089660"/>
            <a:chExt cx="2580640" cy="3112135"/>
          </a:xfrm>
        </p:grpSpPr>
        <p:sp>
          <p:nvSpPr>
            <p:cNvPr id="117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40"/>
          <p:cNvSpPr txBox="1"/>
          <p:nvPr/>
        </p:nvSpPr>
        <p:spPr>
          <a:xfrm>
            <a:off x="8840216" y="2670810"/>
            <a:ext cx="1708150" cy="1282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23" name="object 41"/>
          <p:cNvGrpSpPr/>
          <p:nvPr/>
        </p:nvGrpSpPr>
        <p:grpSpPr>
          <a:xfrm>
            <a:off x="8438388" y="713231"/>
            <a:ext cx="2580640" cy="1580515"/>
            <a:chOff x="8438388" y="713231"/>
            <a:chExt cx="2580640" cy="1580515"/>
          </a:xfrm>
        </p:grpSpPr>
        <p:sp>
          <p:nvSpPr>
            <p:cNvPr id="124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45"/>
          <p:cNvSpPr txBox="1"/>
          <p:nvPr/>
        </p:nvSpPr>
        <p:spPr>
          <a:xfrm>
            <a:off x="8706104" y="1101090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80a141d-92ca-4d3d-9308-f7e7b1d44ce8"/>
    <ds:schemaRef ds:uri="155be751-a274-42e8-93fb-f39d3b9bccc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2554</Words>
  <Application>Microsoft Office PowerPoint</Application>
  <PresentationFormat>Custom</PresentationFormat>
  <Paragraphs>287</Paragraphs>
  <Slides>48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 D  A  with S   Q   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206</cp:revision>
  <dcterms:created xsi:type="dcterms:W3CDTF">2021-04-29T18:58:34Z</dcterms:created>
  <dcterms:modified xsi:type="dcterms:W3CDTF">2024-05-25T19:15:54Z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